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9"/>
  </p:notesMasterIdLst>
  <p:handoutMasterIdLst>
    <p:handoutMasterId r:id="rId10"/>
  </p:handoutMasterIdLst>
  <p:sldIdLst>
    <p:sldId id="256" r:id="rId5"/>
    <p:sldId id="257" r:id="rId6"/>
    <p:sldId id="258" r:id="rId7"/>
    <p:sldId id="259" r:id="rId8"/>
  </p:sldIdLst>
  <p:sldSz cx="6858000" cy="9144000" type="letter"/>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rie Mangan" initials="CM" lastIdx="2" clrIdx="0">
    <p:extLst>
      <p:ext uri="{19B8F6BF-5375-455C-9EA6-DF929625EA0E}">
        <p15:presenceInfo xmlns:p15="http://schemas.microsoft.com/office/powerpoint/2012/main" userId="S::cmm@vestorcapital.com::8a65cd31-140b-45e4-a77a-dc855ee155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8F"/>
    <a:srgbClr val="003399"/>
    <a:srgbClr val="DDDDD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2135D6-3924-4DA8-8DE8-62DA1112DB4C}" v="147" dt="2025-07-08T14:42:26.683"/>
    <p1510:client id="{F6B2A656-5373-44FC-9435-BBA6D83B1B1C}" v="3" dt="2025-07-08T14:09:29.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992" y="31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othy Detloff" userId="71ea6b00-e0bf-4243-ac8b-3298c5219a75" providerId="ADAL" clId="{F6B2A656-5373-44FC-9435-BBA6D83B1B1C}"/>
    <pc:docChg chg="undo custSel modSld">
      <pc:chgData name="Timothy Detloff" userId="71ea6b00-e0bf-4243-ac8b-3298c5219a75" providerId="ADAL" clId="{F6B2A656-5373-44FC-9435-BBA6D83B1B1C}" dt="2025-07-08T14:09:29.129" v="15537" actId="20577"/>
      <pc:docMkLst>
        <pc:docMk/>
      </pc:docMkLst>
      <pc:sldChg chg="modSp mod">
        <pc:chgData name="Timothy Detloff" userId="71ea6b00-e0bf-4243-ac8b-3298c5219a75" providerId="ADAL" clId="{F6B2A656-5373-44FC-9435-BBA6D83B1B1C}" dt="2025-07-08T13:41:15.856" v="14971" actId="6549"/>
        <pc:sldMkLst>
          <pc:docMk/>
          <pc:sldMk cId="0" sldId="256"/>
        </pc:sldMkLst>
        <pc:spChg chg="mod">
          <ac:chgData name="Timothy Detloff" userId="71ea6b00-e0bf-4243-ac8b-3298c5219a75" providerId="ADAL" clId="{F6B2A656-5373-44FC-9435-BBA6D83B1B1C}" dt="2025-07-08T13:41:15.856" v="14971" actId="6549"/>
          <ac:spMkLst>
            <pc:docMk/>
            <pc:sldMk cId="0" sldId="256"/>
            <ac:spMk id="4099" creationId="{00000000-0000-0000-0000-000000000000}"/>
          </ac:spMkLst>
        </pc:spChg>
        <pc:spChg chg="mod">
          <ac:chgData name="Timothy Detloff" userId="71ea6b00-e0bf-4243-ac8b-3298c5219a75" providerId="ADAL" clId="{F6B2A656-5373-44FC-9435-BBA6D83B1B1C}" dt="2025-07-07T18:55:47.334" v="10" actId="6549"/>
          <ac:spMkLst>
            <pc:docMk/>
            <pc:sldMk cId="0" sldId="256"/>
            <ac:spMk id="4101" creationId="{00000000-0000-0000-0000-000000000000}"/>
          </ac:spMkLst>
        </pc:spChg>
        <pc:graphicFrameChg chg="modGraphic">
          <ac:chgData name="Timothy Detloff" userId="71ea6b00-e0bf-4243-ac8b-3298c5219a75" providerId="ADAL" clId="{F6B2A656-5373-44FC-9435-BBA6D83B1B1C}" dt="2025-07-07T18:59:10.507" v="75" actId="6549"/>
          <ac:graphicFrameMkLst>
            <pc:docMk/>
            <pc:sldMk cId="0" sldId="256"/>
            <ac:graphicFrameMk id="15" creationId="{F284E5B5-97EC-428B-BF97-4DCB729B0624}"/>
          </ac:graphicFrameMkLst>
        </pc:graphicFrameChg>
      </pc:sldChg>
      <pc:sldChg chg="addSp delSp modSp mod">
        <pc:chgData name="Timothy Detloff" userId="71ea6b00-e0bf-4243-ac8b-3298c5219a75" providerId="ADAL" clId="{F6B2A656-5373-44FC-9435-BBA6D83B1B1C}" dt="2025-07-08T13:42:34.577" v="14990" actId="20577"/>
        <pc:sldMkLst>
          <pc:docMk/>
          <pc:sldMk cId="1174958074" sldId="257"/>
        </pc:sldMkLst>
        <pc:spChg chg="mod">
          <ac:chgData name="Timothy Detloff" userId="71ea6b00-e0bf-4243-ac8b-3298c5219a75" providerId="ADAL" clId="{F6B2A656-5373-44FC-9435-BBA6D83B1B1C}" dt="2025-07-08T13:42:34.577" v="14990" actId="20577"/>
          <ac:spMkLst>
            <pc:docMk/>
            <pc:sldMk cId="1174958074" sldId="257"/>
            <ac:spMk id="4099" creationId="{00000000-0000-0000-0000-000000000000}"/>
          </ac:spMkLst>
        </pc:spChg>
        <pc:picChg chg="add mod">
          <ac:chgData name="Timothy Detloff" userId="71ea6b00-e0bf-4243-ac8b-3298c5219a75" providerId="ADAL" clId="{F6B2A656-5373-44FC-9435-BBA6D83B1B1C}" dt="2025-07-08T13:42:29.050" v="14973" actId="1076"/>
          <ac:picMkLst>
            <pc:docMk/>
            <pc:sldMk cId="1174958074" sldId="257"/>
            <ac:picMk id="3" creationId="{581FE2BA-BD8B-F2F9-AE46-575FD6627D66}"/>
          </ac:picMkLst>
        </pc:picChg>
        <pc:picChg chg="del">
          <ac:chgData name="Timothy Detloff" userId="71ea6b00-e0bf-4243-ac8b-3298c5219a75" providerId="ADAL" clId="{F6B2A656-5373-44FC-9435-BBA6D83B1B1C}" dt="2025-07-07T19:28:46.807" v="3621" actId="21"/>
          <ac:picMkLst>
            <pc:docMk/>
            <pc:sldMk cId="1174958074" sldId="257"/>
            <ac:picMk id="5" creationId="{AAFAA1B4-0C41-A71B-E85A-D90EF9701723}"/>
          </ac:picMkLst>
        </pc:picChg>
      </pc:sldChg>
      <pc:sldChg chg="addSp delSp modSp mod">
        <pc:chgData name="Timothy Detloff" userId="71ea6b00-e0bf-4243-ac8b-3298c5219a75" providerId="ADAL" clId="{F6B2A656-5373-44FC-9435-BBA6D83B1B1C}" dt="2025-07-08T13:44:24.143" v="15043" actId="20577"/>
        <pc:sldMkLst>
          <pc:docMk/>
          <pc:sldMk cId="2008460426" sldId="258"/>
        </pc:sldMkLst>
        <pc:spChg chg="mod">
          <ac:chgData name="Timothy Detloff" userId="71ea6b00-e0bf-4243-ac8b-3298c5219a75" providerId="ADAL" clId="{F6B2A656-5373-44FC-9435-BBA6D83B1B1C}" dt="2025-07-08T13:44:24.143" v="15043" actId="20577"/>
          <ac:spMkLst>
            <pc:docMk/>
            <pc:sldMk cId="2008460426" sldId="258"/>
            <ac:spMk id="4099" creationId="{00000000-0000-0000-0000-000000000000}"/>
          </ac:spMkLst>
        </pc:spChg>
        <pc:picChg chg="add mod">
          <ac:chgData name="Timothy Detloff" userId="71ea6b00-e0bf-4243-ac8b-3298c5219a75" providerId="ADAL" clId="{F6B2A656-5373-44FC-9435-BBA6D83B1B1C}" dt="2025-07-08T13:43:07.399" v="15011" actId="1076"/>
          <ac:picMkLst>
            <pc:docMk/>
            <pc:sldMk cId="2008460426" sldId="258"/>
            <ac:picMk id="3" creationId="{E9D965C3-237C-3CC5-AAFF-1848EA6664A8}"/>
          </ac:picMkLst>
        </pc:picChg>
        <pc:picChg chg="del">
          <ac:chgData name="Timothy Detloff" userId="71ea6b00-e0bf-4243-ac8b-3298c5219a75" providerId="ADAL" clId="{F6B2A656-5373-44FC-9435-BBA6D83B1B1C}" dt="2025-07-07T19:57:59.931" v="7034" actId="21"/>
          <ac:picMkLst>
            <pc:docMk/>
            <pc:sldMk cId="2008460426" sldId="258"/>
            <ac:picMk id="5" creationId="{02A0EC08-1876-F97D-47E8-1EF9E93EFDD4}"/>
          </ac:picMkLst>
        </pc:picChg>
      </pc:sldChg>
      <pc:sldChg chg="addSp delSp modSp mod">
        <pc:chgData name="Timothy Detloff" userId="71ea6b00-e0bf-4243-ac8b-3298c5219a75" providerId="ADAL" clId="{F6B2A656-5373-44FC-9435-BBA6D83B1B1C}" dt="2025-07-08T14:09:29.129" v="15537" actId="20577"/>
        <pc:sldMkLst>
          <pc:docMk/>
          <pc:sldMk cId="1771030096" sldId="259"/>
        </pc:sldMkLst>
        <pc:spChg chg="mod">
          <ac:chgData name="Timothy Detloff" userId="71ea6b00-e0bf-4243-ac8b-3298c5219a75" providerId="ADAL" clId="{F6B2A656-5373-44FC-9435-BBA6D83B1B1C}" dt="2025-07-08T14:09:29.129" v="15537" actId="20577"/>
          <ac:spMkLst>
            <pc:docMk/>
            <pc:sldMk cId="1771030096" sldId="259"/>
            <ac:spMk id="4099" creationId="{00000000-0000-0000-0000-000000000000}"/>
          </ac:spMkLst>
        </pc:spChg>
        <pc:picChg chg="add mod">
          <ac:chgData name="Timothy Detloff" userId="71ea6b00-e0bf-4243-ac8b-3298c5219a75" providerId="ADAL" clId="{F6B2A656-5373-44FC-9435-BBA6D83B1B1C}" dt="2025-07-08T13:53:09.195" v="15534" actId="1076"/>
          <ac:picMkLst>
            <pc:docMk/>
            <pc:sldMk cId="1771030096" sldId="259"/>
            <ac:picMk id="5" creationId="{C7677B4B-EF73-145D-9D5B-1CA43CC4E445}"/>
          </ac:picMkLst>
        </pc:picChg>
        <pc:picChg chg="del">
          <ac:chgData name="Timothy Detloff" userId="71ea6b00-e0bf-4243-ac8b-3298c5219a75" providerId="ADAL" clId="{F6B2A656-5373-44FC-9435-BBA6D83B1B1C}" dt="2025-07-07T21:07:51.140" v="11710" actId="21"/>
          <ac:picMkLst>
            <pc:docMk/>
            <pc:sldMk cId="1771030096" sldId="259"/>
            <ac:picMk id="6" creationId="{A8B22B3B-CFB2-A7CA-167B-5B7A5A521C5C}"/>
          </ac:picMkLst>
        </pc:picChg>
      </pc:sldChg>
    </pc:docChg>
  </pc:docChgLst>
  <pc:docChgLst>
    <pc:chgData name="John Malusa" userId="6923a042-a172-404b-b6d8-64b1c4b98bc3" providerId="ADAL" clId="{C42135D6-3924-4DA8-8DE8-62DA1112DB4C}"/>
    <pc:docChg chg="undo custSel modSld">
      <pc:chgData name="John Malusa" userId="6923a042-a172-404b-b6d8-64b1c4b98bc3" providerId="ADAL" clId="{C42135D6-3924-4DA8-8DE8-62DA1112DB4C}" dt="2025-07-08T14:42:26.683" v="146" actId="20577"/>
      <pc:docMkLst>
        <pc:docMk/>
      </pc:docMkLst>
      <pc:sldChg chg="modSp mod">
        <pc:chgData name="John Malusa" userId="6923a042-a172-404b-b6d8-64b1c4b98bc3" providerId="ADAL" clId="{C42135D6-3924-4DA8-8DE8-62DA1112DB4C}" dt="2025-07-08T14:36:19.925" v="83" actId="20577"/>
        <pc:sldMkLst>
          <pc:docMk/>
          <pc:sldMk cId="1174958074" sldId="257"/>
        </pc:sldMkLst>
        <pc:spChg chg="mod">
          <ac:chgData name="John Malusa" userId="6923a042-a172-404b-b6d8-64b1c4b98bc3" providerId="ADAL" clId="{C42135D6-3924-4DA8-8DE8-62DA1112DB4C}" dt="2025-07-08T14:36:19.925" v="83" actId="20577"/>
          <ac:spMkLst>
            <pc:docMk/>
            <pc:sldMk cId="1174958074" sldId="257"/>
            <ac:spMk id="4099" creationId="{00000000-0000-0000-0000-000000000000}"/>
          </ac:spMkLst>
        </pc:spChg>
      </pc:sldChg>
      <pc:sldChg chg="modSp mod">
        <pc:chgData name="John Malusa" userId="6923a042-a172-404b-b6d8-64b1c4b98bc3" providerId="ADAL" clId="{C42135D6-3924-4DA8-8DE8-62DA1112DB4C}" dt="2025-07-08T14:40:02.941" v="84" actId="20577"/>
        <pc:sldMkLst>
          <pc:docMk/>
          <pc:sldMk cId="2008460426" sldId="258"/>
        </pc:sldMkLst>
        <pc:spChg chg="mod">
          <ac:chgData name="John Malusa" userId="6923a042-a172-404b-b6d8-64b1c4b98bc3" providerId="ADAL" clId="{C42135D6-3924-4DA8-8DE8-62DA1112DB4C}" dt="2025-07-08T14:40:02.941" v="84" actId="20577"/>
          <ac:spMkLst>
            <pc:docMk/>
            <pc:sldMk cId="2008460426" sldId="258"/>
            <ac:spMk id="4099" creationId="{00000000-0000-0000-0000-000000000000}"/>
          </ac:spMkLst>
        </pc:spChg>
      </pc:sldChg>
      <pc:sldChg chg="modSp mod">
        <pc:chgData name="John Malusa" userId="6923a042-a172-404b-b6d8-64b1c4b98bc3" providerId="ADAL" clId="{C42135D6-3924-4DA8-8DE8-62DA1112DB4C}" dt="2025-07-08T14:42:26.683" v="146" actId="20577"/>
        <pc:sldMkLst>
          <pc:docMk/>
          <pc:sldMk cId="1771030096" sldId="259"/>
        </pc:sldMkLst>
        <pc:spChg chg="mod">
          <ac:chgData name="John Malusa" userId="6923a042-a172-404b-b6d8-64b1c4b98bc3" providerId="ADAL" clId="{C42135D6-3924-4DA8-8DE8-62DA1112DB4C}" dt="2025-07-08T14:42:26.683" v="146" actId="20577"/>
          <ac:spMkLst>
            <pc:docMk/>
            <pc:sldMk cId="1771030096" sldId="259"/>
            <ac:spMk id="409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14"/>
            <a:ext cx="3170173" cy="481379"/>
          </a:xfrm>
          <a:prstGeom prst="rect">
            <a:avLst/>
          </a:prstGeom>
        </p:spPr>
        <p:txBody>
          <a:bodyPr vert="horz" lIns="95644" tIns="47820" rIns="95644" bIns="47820" rtlCol="0"/>
          <a:lstStyle>
            <a:lvl1pPr algn="l">
              <a:defRPr sz="1300"/>
            </a:lvl1pPr>
          </a:lstStyle>
          <a:p>
            <a:pPr>
              <a:defRPr/>
            </a:pPr>
            <a:endParaRPr lang="en-US" dirty="0"/>
          </a:p>
        </p:txBody>
      </p:sp>
      <p:sp>
        <p:nvSpPr>
          <p:cNvPr id="3" name="Date Placeholder 2"/>
          <p:cNvSpPr>
            <a:spLocks noGrp="1"/>
          </p:cNvSpPr>
          <p:nvPr>
            <p:ph type="dt" sz="quarter" idx="1"/>
          </p:nvPr>
        </p:nvSpPr>
        <p:spPr>
          <a:xfrm>
            <a:off x="4143770" y="14"/>
            <a:ext cx="3170173" cy="481379"/>
          </a:xfrm>
          <a:prstGeom prst="rect">
            <a:avLst/>
          </a:prstGeom>
        </p:spPr>
        <p:txBody>
          <a:bodyPr vert="horz" lIns="95644" tIns="47820" rIns="95644" bIns="47820" rtlCol="0"/>
          <a:lstStyle>
            <a:lvl1pPr algn="r">
              <a:defRPr sz="1300"/>
            </a:lvl1pPr>
          </a:lstStyle>
          <a:p>
            <a:pPr>
              <a:defRPr/>
            </a:pPr>
            <a:fld id="{B840BCCD-31A7-43F7-8E7D-2C14C98086BB}" type="datetimeFigureOut">
              <a:rPr lang="en-US"/>
              <a:pPr>
                <a:defRPr/>
              </a:pPr>
              <a:t>7/8/2025</a:t>
            </a:fld>
            <a:endParaRPr lang="en-US" dirty="0"/>
          </a:p>
        </p:txBody>
      </p:sp>
      <p:sp>
        <p:nvSpPr>
          <p:cNvPr id="4" name="Footer Placeholder 3"/>
          <p:cNvSpPr>
            <a:spLocks noGrp="1"/>
          </p:cNvSpPr>
          <p:nvPr>
            <p:ph type="ftr" sz="quarter" idx="2"/>
          </p:nvPr>
        </p:nvSpPr>
        <p:spPr>
          <a:xfrm>
            <a:off x="6" y="9119822"/>
            <a:ext cx="3170173" cy="481378"/>
          </a:xfrm>
          <a:prstGeom prst="rect">
            <a:avLst/>
          </a:prstGeom>
        </p:spPr>
        <p:txBody>
          <a:bodyPr vert="horz" lIns="95644" tIns="47820" rIns="95644" bIns="47820" rtlCol="0" anchor="b"/>
          <a:lstStyle>
            <a:lvl1pPr algn="l">
              <a:defRPr sz="1300"/>
            </a:lvl1pPr>
          </a:lstStyle>
          <a:p>
            <a:pPr>
              <a:defRPr/>
            </a:pPr>
            <a:endParaRPr lang="en-US" dirty="0"/>
          </a:p>
        </p:txBody>
      </p:sp>
      <p:sp>
        <p:nvSpPr>
          <p:cNvPr id="5" name="Slide Number Placeholder 4"/>
          <p:cNvSpPr>
            <a:spLocks noGrp="1"/>
          </p:cNvSpPr>
          <p:nvPr>
            <p:ph type="sldNum" sz="quarter" idx="3"/>
          </p:nvPr>
        </p:nvSpPr>
        <p:spPr>
          <a:xfrm>
            <a:off x="4143770" y="9119822"/>
            <a:ext cx="3170173" cy="481378"/>
          </a:xfrm>
          <a:prstGeom prst="rect">
            <a:avLst/>
          </a:prstGeom>
        </p:spPr>
        <p:txBody>
          <a:bodyPr vert="horz" lIns="95644" tIns="47820" rIns="95644" bIns="47820" rtlCol="0" anchor="b"/>
          <a:lstStyle>
            <a:lvl1pPr algn="r">
              <a:defRPr sz="1300"/>
            </a:lvl1pPr>
          </a:lstStyle>
          <a:p>
            <a:pPr>
              <a:defRPr/>
            </a:pPr>
            <a:fld id="{759022C2-6601-4926-8CEF-D6C54782572B}" type="slidenum">
              <a:rPr lang="en-US"/>
              <a:pPr>
                <a:defRPr/>
              </a:pPr>
              <a:t>‹#›</a:t>
            </a:fld>
            <a:endParaRPr lang="en-US" dirty="0"/>
          </a:p>
        </p:txBody>
      </p:sp>
    </p:spTree>
    <p:extLst>
      <p:ext uri="{BB962C8B-B14F-4D97-AF65-F5344CB8AC3E}">
        <p14:creationId xmlns:p14="http://schemas.microsoft.com/office/powerpoint/2010/main" val="40435485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14"/>
            <a:ext cx="3170173" cy="481379"/>
          </a:xfrm>
          <a:prstGeom prst="rect">
            <a:avLst/>
          </a:prstGeom>
        </p:spPr>
        <p:txBody>
          <a:bodyPr vert="horz" lIns="95617" tIns="47807" rIns="95617" bIns="47807" rtlCol="0"/>
          <a:lstStyle>
            <a:lvl1pPr algn="l">
              <a:defRPr sz="1300"/>
            </a:lvl1pPr>
          </a:lstStyle>
          <a:p>
            <a:pPr>
              <a:defRPr/>
            </a:pPr>
            <a:endParaRPr lang="en-US" dirty="0"/>
          </a:p>
        </p:txBody>
      </p:sp>
      <p:sp>
        <p:nvSpPr>
          <p:cNvPr id="3" name="Date Placeholder 2"/>
          <p:cNvSpPr>
            <a:spLocks noGrp="1"/>
          </p:cNvSpPr>
          <p:nvPr>
            <p:ph type="dt" idx="1"/>
          </p:nvPr>
        </p:nvSpPr>
        <p:spPr>
          <a:xfrm>
            <a:off x="4143770" y="14"/>
            <a:ext cx="3170173" cy="481379"/>
          </a:xfrm>
          <a:prstGeom prst="rect">
            <a:avLst/>
          </a:prstGeom>
        </p:spPr>
        <p:txBody>
          <a:bodyPr vert="horz" lIns="95617" tIns="47807" rIns="95617" bIns="47807" rtlCol="0"/>
          <a:lstStyle>
            <a:lvl1pPr algn="r">
              <a:defRPr sz="1300"/>
            </a:lvl1pPr>
          </a:lstStyle>
          <a:p>
            <a:pPr>
              <a:defRPr/>
            </a:pPr>
            <a:fld id="{A7066B4E-227D-4DBC-B9DD-575A167BD009}" type="datetimeFigureOut">
              <a:rPr lang="en-US"/>
              <a:pPr>
                <a:defRPr/>
              </a:pPr>
              <a:t>7/8/2025</a:t>
            </a:fld>
            <a:endParaRPr lang="en-US" dirty="0"/>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5617" tIns="47807" rIns="95617" bIns="47807" rtlCol="0" anchor="ctr"/>
          <a:lstStyle/>
          <a:p>
            <a:pPr lvl="0"/>
            <a:endParaRPr lang="en-US" noProof="0" dirty="0"/>
          </a:p>
        </p:txBody>
      </p:sp>
      <p:sp>
        <p:nvSpPr>
          <p:cNvPr id="5" name="Notes Placeholder 4"/>
          <p:cNvSpPr>
            <a:spLocks noGrp="1"/>
          </p:cNvSpPr>
          <p:nvPr>
            <p:ph type="body" sz="quarter" idx="3"/>
          </p:nvPr>
        </p:nvSpPr>
        <p:spPr>
          <a:xfrm>
            <a:off x="731774" y="4620369"/>
            <a:ext cx="5851656" cy="3780691"/>
          </a:xfrm>
          <a:prstGeom prst="rect">
            <a:avLst/>
          </a:prstGeom>
        </p:spPr>
        <p:txBody>
          <a:bodyPr vert="horz" lIns="95617" tIns="47807" rIns="95617" bIns="4780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6" y="9119822"/>
            <a:ext cx="3170173" cy="481378"/>
          </a:xfrm>
          <a:prstGeom prst="rect">
            <a:avLst/>
          </a:prstGeom>
        </p:spPr>
        <p:txBody>
          <a:bodyPr vert="horz" lIns="95617" tIns="47807" rIns="95617" bIns="47807" rtlCol="0" anchor="b"/>
          <a:lstStyle>
            <a:lvl1pPr algn="l">
              <a:defRPr sz="1300"/>
            </a:lvl1pPr>
          </a:lstStyle>
          <a:p>
            <a:pPr>
              <a:defRPr/>
            </a:pPr>
            <a:endParaRPr lang="en-US" dirty="0"/>
          </a:p>
        </p:txBody>
      </p:sp>
      <p:sp>
        <p:nvSpPr>
          <p:cNvPr id="7" name="Slide Number Placeholder 6"/>
          <p:cNvSpPr>
            <a:spLocks noGrp="1"/>
          </p:cNvSpPr>
          <p:nvPr>
            <p:ph type="sldNum" sz="quarter" idx="5"/>
          </p:nvPr>
        </p:nvSpPr>
        <p:spPr>
          <a:xfrm>
            <a:off x="4143770" y="9119822"/>
            <a:ext cx="3170173" cy="481378"/>
          </a:xfrm>
          <a:prstGeom prst="rect">
            <a:avLst/>
          </a:prstGeom>
        </p:spPr>
        <p:txBody>
          <a:bodyPr vert="horz" lIns="95617" tIns="47807" rIns="95617" bIns="47807" rtlCol="0" anchor="b"/>
          <a:lstStyle>
            <a:lvl1pPr algn="r">
              <a:defRPr sz="1300"/>
            </a:lvl1pPr>
          </a:lstStyle>
          <a:p>
            <a:pPr>
              <a:defRPr/>
            </a:pPr>
            <a:fld id="{CD25CC03-0DA3-45C7-B92F-023D018F5C18}" type="slidenum">
              <a:rPr lang="en-US"/>
              <a:pPr>
                <a:defRPr/>
              </a:pPr>
              <a:t>‹#›</a:t>
            </a:fld>
            <a:endParaRPr lang="en-US" dirty="0"/>
          </a:p>
        </p:txBody>
      </p:sp>
    </p:spTree>
    <p:extLst>
      <p:ext uri="{BB962C8B-B14F-4D97-AF65-F5344CB8AC3E}">
        <p14:creationId xmlns:p14="http://schemas.microsoft.com/office/powerpoint/2010/main" val="3130885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2443163" y="1200150"/>
            <a:ext cx="2428875" cy="32400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100">
                <a:solidFill>
                  <a:schemeClr val="tx1"/>
                </a:solidFill>
                <a:latin typeface="Cochin" panose="02000603000000000000" pitchFamily="2" charset="0"/>
              </a:defRPr>
            </a:lvl1pPr>
            <a:lvl2pPr marL="730959" indent="-274111">
              <a:defRPr sz="1100">
                <a:solidFill>
                  <a:schemeClr val="tx1"/>
                </a:solidFill>
                <a:latin typeface="Cochin" panose="02000603000000000000" pitchFamily="2" charset="0"/>
              </a:defRPr>
            </a:lvl2pPr>
            <a:lvl3pPr marL="1132986" indent="-217628">
              <a:defRPr sz="1100">
                <a:solidFill>
                  <a:schemeClr val="tx1"/>
                </a:solidFill>
                <a:latin typeface="Cochin" panose="02000603000000000000" pitchFamily="2" charset="0"/>
              </a:defRPr>
            </a:lvl3pPr>
            <a:lvl4pPr marL="1588174" indent="-217628">
              <a:defRPr sz="1100">
                <a:solidFill>
                  <a:schemeClr val="tx1"/>
                </a:solidFill>
                <a:latin typeface="Cochin" panose="02000603000000000000" pitchFamily="2" charset="0"/>
              </a:defRPr>
            </a:lvl4pPr>
            <a:lvl5pPr marL="2046686" indent="-217628">
              <a:defRPr sz="1100">
                <a:solidFill>
                  <a:schemeClr val="tx1"/>
                </a:solidFill>
                <a:latin typeface="Cochin" panose="02000603000000000000" pitchFamily="2" charset="0"/>
              </a:defRPr>
            </a:lvl5pPr>
            <a:lvl6pPr marL="2525131" indent="-217628" eaLnBrk="0" fontAlgn="base" hangingPunct="0">
              <a:spcBef>
                <a:spcPct val="0"/>
              </a:spcBef>
              <a:spcAft>
                <a:spcPct val="0"/>
              </a:spcAft>
              <a:defRPr sz="1100">
                <a:solidFill>
                  <a:schemeClr val="tx1"/>
                </a:solidFill>
                <a:latin typeface="Cochin" panose="02000603000000000000" pitchFamily="2" charset="0"/>
              </a:defRPr>
            </a:lvl6pPr>
            <a:lvl7pPr marL="3003578" indent="-217628" eaLnBrk="0" fontAlgn="base" hangingPunct="0">
              <a:spcBef>
                <a:spcPct val="0"/>
              </a:spcBef>
              <a:spcAft>
                <a:spcPct val="0"/>
              </a:spcAft>
              <a:defRPr sz="1100">
                <a:solidFill>
                  <a:schemeClr val="tx1"/>
                </a:solidFill>
                <a:latin typeface="Cochin" panose="02000603000000000000" pitchFamily="2" charset="0"/>
              </a:defRPr>
            </a:lvl7pPr>
            <a:lvl8pPr marL="3482022" indent="-217628" eaLnBrk="0" fontAlgn="base" hangingPunct="0">
              <a:spcBef>
                <a:spcPct val="0"/>
              </a:spcBef>
              <a:spcAft>
                <a:spcPct val="0"/>
              </a:spcAft>
              <a:defRPr sz="1100">
                <a:solidFill>
                  <a:schemeClr val="tx1"/>
                </a:solidFill>
                <a:latin typeface="Cochin" panose="02000603000000000000" pitchFamily="2" charset="0"/>
              </a:defRPr>
            </a:lvl8pPr>
            <a:lvl9pPr marL="3960468" indent="-217628" eaLnBrk="0" fontAlgn="base" hangingPunct="0">
              <a:spcBef>
                <a:spcPct val="0"/>
              </a:spcBef>
              <a:spcAft>
                <a:spcPct val="0"/>
              </a:spcAft>
              <a:defRPr sz="1100">
                <a:solidFill>
                  <a:schemeClr val="tx1"/>
                </a:solidFill>
                <a:latin typeface="Cochin" panose="02000603000000000000" pitchFamily="2" charset="0"/>
              </a:defRPr>
            </a:lvl9pPr>
          </a:lstStyle>
          <a:p>
            <a:fld id="{14B14F24-65CB-4084-89D7-6C6008BCC496}" type="slidenum">
              <a:rPr lang="en-US" altLang="en-US" sz="1300"/>
              <a:pPr/>
              <a:t>1</a:t>
            </a:fld>
            <a:endParaRPr lang="en-US" altLang="en-US" sz="1300" dirty="0"/>
          </a:p>
        </p:txBody>
      </p:sp>
    </p:spTree>
    <p:extLst>
      <p:ext uri="{BB962C8B-B14F-4D97-AF65-F5344CB8AC3E}">
        <p14:creationId xmlns:p14="http://schemas.microsoft.com/office/powerpoint/2010/main" val="1971648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2443163" y="1200150"/>
            <a:ext cx="2428875" cy="32400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100">
                <a:solidFill>
                  <a:schemeClr val="tx1"/>
                </a:solidFill>
                <a:latin typeface="Cochin" panose="02000603000000000000" pitchFamily="2" charset="0"/>
              </a:defRPr>
            </a:lvl1pPr>
            <a:lvl2pPr marL="730959" indent="-274111">
              <a:defRPr sz="1100">
                <a:solidFill>
                  <a:schemeClr val="tx1"/>
                </a:solidFill>
                <a:latin typeface="Cochin" panose="02000603000000000000" pitchFamily="2" charset="0"/>
              </a:defRPr>
            </a:lvl2pPr>
            <a:lvl3pPr marL="1132986" indent="-217628">
              <a:defRPr sz="1100">
                <a:solidFill>
                  <a:schemeClr val="tx1"/>
                </a:solidFill>
                <a:latin typeface="Cochin" panose="02000603000000000000" pitchFamily="2" charset="0"/>
              </a:defRPr>
            </a:lvl3pPr>
            <a:lvl4pPr marL="1588174" indent="-217628">
              <a:defRPr sz="1100">
                <a:solidFill>
                  <a:schemeClr val="tx1"/>
                </a:solidFill>
                <a:latin typeface="Cochin" panose="02000603000000000000" pitchFamily="2" charset="0"/>
              </a:defRPr>
            </a:lvl4pPr>
            <a:lvl5pPr marL="2046686" indent="-217628">
              <a:defRPr sz="1100">
                <a:solidFill>
                  <a:schemeClr val="tx1"/>
                </a:solidFill>
                <a:latin typeface="Cochin" panose="02000603000000000000" pitchFamily="2" charset="0"/>
              </a:defRPr>
            </a:lvl5pPr>
            <a:lvl6pPr marL="2525131" indent="-217628" eaLnBrk="0" fontAlgn="base" hangingPunct="0">
              <a:spcBef>
                <a:spcPct val="0"/>
              </a:spcBef>
              <a:spcAft>
                <a:spcPct val="0"/>
              </a:spcAft>
              <a:defRPr sz="1100">
                <a:solidFill>
                  <a:schemeClr val="tx1"/>
                </a:solidFill>
                <a:latin typeface="Cochin" panose="02000603000000000000" pitchFamily="2" charset="0"/>
              </a:defRPr>
            </a:lvl6pPr>
            <a:lvl7pPr marL="3003578" indent="-217628" eaLnBrk="0" fontAlgn="base" hangingPunct="0">
              <a:spcBef>
                <a:spcPct val="0"/>
              </a:spcBef>
              <a:spcAft>
                <a:spcPct val="0"/>
              </a:spcAft>
              <a:defRPr sz="1100">
                <a:solidFill>
                  <a:schemeClr val="tx1"/>
                </a:solidFill>
                <a:latin typeface="Cochin" panose="02000603000000000000" pitchFamily="2" charset="0"/>
              </a:defRPr>
            </a:lvl7pPr>
            <a:lvl8pPr marL="3482022" indent="-217628" eaLnBrk="0" fontAlgn="base" hangingPunct="0">
              <a:spcBef>
                <a:spcPct val="0"/>
              </a:spcBef>
              <a:spcAft>
                <a:spcPct val="0"/>
              </a:spcAft>
              <a:defRPr sz="1100">
                <a:solidFill>
                  <a:schemeClr val="tx1"/>
                </a:solidFill>
                <a:latin typeface="Cochin" panose="02000603000000000000" pitchFamily="2" charset="0"/>
              </a:defRPr>
            </a:lvl8pPr>
            <a:lvl9pPr marL="3960468" indent="-217628" eaLnBrk="0" fontAlgn="base" hangingPunct="0">
              <a:spcBef>
                <a:spcPct val="0"/>
              </a:spcBef>
              <a:spcAft>
                <a:spcPct val="0"/>
              </a:spcAft>
              <a:defRPr sz="1100">
                <a:solidFill>
                  <a:schemeClr val="tx1"/>
                </a:solidFill>
                <a:latin typeface="Cochin" panose="02000603000000000000" pitchFamily="2" charset="0"/>
              </a:defRPr>
            </a:lvl9pPr>
          </a:lstStyle>
          <a:p>
            <a:fld id="{14B14F24-65CB-4084-89D7-6C6008BCC496}" type="slidenum">
              <a:rPr lang="en-US" altLang="en-US" sz="1300"/>
              <a:pPr/>
              <a:t>2</a:t>
            </a:fld>
            <a:endParaRPr lang="en-US" altLang="en-US" sz="1300" dirty="0"/>
          </a:p>
        </p:txBody>
      </p:sp>
    </p:spTree>
    <p:extLst>
      <p:ext uri="{BB962C8B-B14F-4D97-AF65-F5344CB8AC3E}">
        <p14:creationId xmlns:p14="http://schemas.microsoft.com/office/powerpoint/2010/main" val="4058565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2443163" y="1200150"/>
            <a:ext cx="2428875" cy="32400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100">
                <a:solidFill>
                  <a:schemeClr val="tx1"/>
                </a:solidFill>
                <a:latin typeface="Cochin" panose="02000603000000000000" pitchFamily="2" charset="0"/>
              </a:defRPr>
            </a:lvl1pPr>
            <a:lvl2pPr marL="730959" indent="-274111">
              <a:defRPr sz="1100">
                <a:solidFill>
                  <a:schemeClr val="tx1"/>
                </a:solidFill>
                <a:latin typeface="Cochin" panose="02000603000000000000" pitchFamily="2" charset="0"/>
              </a:defRPr>
            </a:lvl2pPr>
            <a:lvl3pPr marL="1132986" indent="-217628">
              <a:defRPr sz="1100">
                <a:solidFill>
                  <a:schemeClr val="tx1"/>
                </a:solidFill>
                <a:latin typeface="Cochin" panose="02000603000000000000" pitchFamily="2" charset="0"/>
              </a:defRPr>
            </a:lvl3pPr>
            <a:lvl4pPr marL="1588174" indent="-217628">
              <a:defRPr sz="1100">
                <a:solidFill>
                  <a:schemeClr val="tx1"/>
                </a:solidFill>
                <a:latin typeface="Cochin" panose="02000603000000000000" pitchFamily="2" charset="0"/>
              </a:defRPr>
            </a:lvl4pPr>
            <a:lvl5pPr marL="2046686" indent="-217628">
              <a:defRPr sz="1100">
                <a:solidFill>
                  <a:schemeClr val="tx1"/>
                </a:solidFill>
                <a:latin typeface="Cochin" panose="02000603000000000000" pitchFamily="2" charset="0"/>
              </a:defRPr>
            </a:lvl5pPr>
            <a:lvl6pPr marL="2525131" indent="-217628" eaLnBrk="0" fontAlgn="base" hangingPunct="0">
              <a:spcBef>
                <a:spcPct val="0"/>
              </a:spcBef>
              <a:spcAft>
                <a:spcPct val="0"/>
              </a:spcAft>
              <a:defRPr sz="1100">
                <a:solidFill>
                  <a:schemeClr val="tx1"/>
                </a:solidFill>
                <a:latin typeface="Cochin" panose="02000603000000000000" pitchFamily="2" charset="0"/>
              </a:defRPr>
            </a:lvl6pPr>
            <a:lvl7pPr marL="3003578" indent="-217628" eaLnBrk="0" fontAlgn="base" hangingPunct="0">
              <a:spcBef>
                <a:spcPct val="0"/>
              </a:spcBef>
              <a:spcAft>
                <a:spcPct val="0"/>
              </a:spcAft>
              <a:defRPr sz="1100">
                <a:solidFill>
                  <a:schemeClr val="tx1"/>
                </a:solidFill>
                <a:latin typeface="Cochin" panose="02000603000000000000" pitchFamily="2" charset="0"/>
              </a:defRPr>
            </a:lvl7pPr>
            <a:lvl8pPr marL="3482022" indent="-217628" eaLnBrk="0" fontAlgn="base" hangingPunct="0">
              <a:spcBef>
                <a:spcPct val="0"/>
              </a:spcBef>
              <a:spcAft>
                <a:spcPct val="0"/>
              </a:spcAft>
              <a:defRPr sz="1100">
                <a:solidFill>
                  <a:schemeClr val="tx1"/>
                </a:solidFill>
                <a:latin typeface="Cochin" panose="02000603000000000000" pitchFamily="2" charset="0"/>
              </a:defRPr>
            </a:lvl8pPr>
            <a:lvl9pPr marL="3960468" indent="-217628" eaLnBrk="0" fontAlgn="base" hangingPunct="0">
              <a:spcBef>
                <a:spcPct val="0"/>
              </a:spcBef>
              <a:spcAft>
                <a:spcPct val="0"/>
              </a:spcAft>
              <a:defRPr sz="1100">
                <a:solidFill>
                  <a:schemeClr val="tx1"/>
                </a:solidFill>
                <a:latin typeface="Cochin" panose="02000603000000000000" pitchFamily="2" charset="0"/>
              </a:defRPr>
            </a:lvl9pPr>
          </a:lstStyle>
          <a:p>
            <a:fld id="{14B14F24-65CB-4084-89D7-6C6008BCC496}" type="slidenum">
              <a:rPr lang="en-US" altLang="en-US" sz="1300"/>
              <a:pPr/>
              <a:t>3</a:t>
            </a:fld>
            <a:endParaRPr lang="en-US" altLang="en-US" sz="1300" dirty="0"/>
          </a:p>
        </p:txBody>
      </p:sp>
    </p:spTree>
    <p:extLst>
      <p:ext uri="{BB962C8B-B14F-4D97-AF65-F5344CB8AC3E}">
        <p14:creationId xmlns:p14="http://schemas.microsoft.com/office/powerpoint/2010/main" val="1940637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2443163" y="1200150"/>
            <a:ext cx="2428875" cy="32400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100">
                <a:solidFill>
                  <a:schemeClr val="tx1"/>
                </a:solidFill>
                <a:latin typeface="Cochin" panose="02000603000000000000" pitchFamily="2" charset="0"/>
              </a:defRPr>
            </a:lvl1pPr>
            <a:lvl2pPr marL="730959" indent="-274111">
              <a:defRPr sz="1100">
                <a:solidFill>
                  <a:schemeClr val="tx1"/>
                </a:solidFill>
                <a:latin typeface="Cochin" panose="02000603000000000000" pitchFamily="2" charset="0"/>
              </a:defRPr>
            </a:lvl2pPr>
            <a:lvl3pPr marL="1132986" indent="-217628">
              <a:defRPr sz="1100">
                <a:solidFill>
                  <a:schemeClr val="tx1"/>
                </a:solidFill>
                <a:latin typeface="Cochin" panose="02000603000000000000" pitchFamily="2" charset="0"/>
              </a:defRPr>
            </a:lvl3pPr>
            <a:lvl4pPr marL="1588174" indent="-217628">
              <a:defRPr sz="1100">
                <a:solidFill>
                  <a:schemeClr val="tx1"/>
                </a:solidFill>
                <a:latin typeface="Cochin" panose="02000603000000000000" pitchFamily="2" charset="0"/>
              </a:defRPr>
            </a:lvl4pPr>
            <a:lvl5pPr marL="2046686" indent="-217628">
              <a:defRPr sz="1100">
                <a:solidFill>
                  <a:schemeClr val="tx1"/>
                </a:solidFill>
                <a:latin typeface="Cochin" panose="02000603000000000000" pitchFamily="2" charset="0"/>
              </a:defRPr>
            </a:lvl5pPr>
            <a:lvl6pPr marL="2525131" indent="-217628" eaLnBrk="0" fontAlgn="base" hangingPunct="0">
              <a:spcBef>
                <a:spcPct val="0"/>
              </a:spcBef>
              <a:spcAft>
                <a:spcPct val="0"/>
              </a:spcAft>
              <a:defRPr sz="1100">
                <a:solidFill>
                  <a:schemeClr val="tx1"/>
                </a:solidFill>
                <a:latin typeface="Cochin" panose="02000603000000000000" pitchFamily="2" charset="0"/>
              </a:defRPr>
            </a:lvl6pPr>
            <a:lvl7pPr marL="3003578" indent="-217628" eaLnBrk="0" fontAlgn="base" hangingPunct="0">
              <a:spcBef>
                <a:spcPct val="0"/>
              </a:spcBef>
              <a:spcAft>
                <a:spcPct val="0"/>
              </a:spcAft>
              <a:defRPr sz="1100">
                <a:solidFill>
                  <a:schemeClr val="tx1"/>
                </a:solidFill>
                <a:latin typeface="Cochin" panose="02000603000000000000" pitchFamily="2" charset="0"/>
              </a:defRPr>
            </a:lvl7pPr>
            <a:lvl8pPr marL="3482022" indent="-217628" eaLnBrk="0" fontAlgn="base" hangingPunct="0">
              <a:spcBef>
                <a:spcPct val="0"/>
              </a:spcBef>
              <a:spcAft>
                <a:spcPct val="0"/>
              </a:spcAft>
              <a:defRPr sz="1100">
                <a:solidFill>
                  <a:schemeClr val="tx1"/>
                </a:solidFill>
                <a:latin typeface="Cochin" panose="02000603000000000000" pitchFamily="2" charset="0"/>
              </a:defRPr>
            </a:lvl8pPr>
            <a:lvl9pPr marL="3960468" indent="-217628" eaLnBrk="0" fontAlgn="base" hangingPunct="0">
              <a:spcBef>
                <a:spcPct val="0"/>
              </a:spcBef>
              <a:spcAft>
                <a:spcPct val="0"/>
              </a:spcAft>
              <a:defRPr sz="1100">
                <a:solidFill>
                  <a:schemeClr val="tx1"/>
                </a:solidFill>
                <a:latin typeface="Cochin" panose="02000603000000000000" pitchFamily="2" charset="0"/>
              </a:defRPr>
            </a:lvl9pPr>
          </a:lstStyle>
          <a:p>
            <a:fld id="{14B14F24-65CB-4084-89D7-6C6008BCC496}" type="slidenum">
              <a:rPr lang="en-US" altLang="en-US" sz="1300"/>
              <a:pPr/>
              <a:t>4</a:t>
            </a:fld>
            <a:endParaRPr lang="en-US" altLang="en-US" sz="1300" dirty="0"/>
          </a:p>
        </p:txBody>
      </p:sp>
    </p:spTree>
    <p:extLst>
      <p:ext uri="{BB962C8B-B14F-4D97-AF65-F5344CB8AC3E}">
        <p14:creationId xmlns:p14="http://schemas.microsoft.com/office/powerpoint/2010/main" val="2685969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79F8D6EA-37D9-452E-8853-F9A0F6AC5158}" type="slidenum">
              <a:rPr lang="en-US" altLang="en-US" smtClean="0"/>
              <a:pPr>
                <a:defRPr/>
              </a:pPr>
              <a:t>‹#›</a:t>
            </a:fld>
            <a:endParaRPr lang="en-US" altLang="en-US" dirty="0"/>
          </a:p>
        </p:txBody>
      </p:sp>
    </p:spTree>
    <p:extLst>
      <p:ext uri="{BB962C8B-B14F-4D97-AF65-F5344CB8AC3E}">
        <p14:creationId xmlns:p14="http://schemas.microsoft.com/office/powerpoint/2010/main" val="1217632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AC7F94D2-9583-4021-A32C-681CBCC6E2E3}" type="slidenum">
              <a:rPr lang="en-US" altLang="en-US" smtClean="0"/>
              <a:pPr>
                <a:defRPr/>
              </a:pPr>
              <a:t>‹#›</a:t>
            </a:fld>
            <a:endParaRPr lang="en-US" altLang="en-US" dirty="0"/>
          </a:p>
        </p:txBody>
      </p:sp>
    </p:spTree>
    <p:extLst>
      <p:ext uri="{BB962C8B-B14F-4D97-AF65-F5344CB8AC3E}">
        <p14:creationId xmlns:p14="http://schemas.microsoft.com/office/powerpoint/2010/main" val="2168046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A91933FD-3B0E-4F93-A3CA-ED409C9139A7}" type="slidenum">
              <a:rPr lang="en-US" altLang="en-US" smtClean="0"/>
              <a:pPr>
                <a:defRPr/>
              </a:pPr>
              <a:t>‹#›</a:t>
            </a:fld>
            <a:endParaRPr lang="en-US" altLang="en-US" dirty="0"/>
          </a:p>
        </p:txBody>
      </p:sp>
    </p:spTree>
    <p:extLst>
      <p:ext uri="{BB962C8B-B14F-4D97-AF65-F5344CB8AC3E}">
        <p14:creationId xmlns:p14="http://schemas.microsoft.com/office/powerpoint/2010/main" val="347266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p>
            <a:r>
              <a:rPr lang="en-US"/>
              <a:t>Click to edit Master title style</a:t>
            </a:r>
          </a:p>
        </p:txBody>
      </p:sp>
      <p:sp>
        <p:nvSpPr>
          <p:cNvPr id="3" name="Text Placeholder 2"/>
          <p:cNvSpPr>
            <a:spLocks noGrp="1"/>
          </p:cNvSpPr>
          <p:nvPr>
            <p:ph type="body" sz="half" idx="1"/>
          </p:nvPr>
        </p:nvSpPr>
        <p:spPr>
          <a:xfrm>
            <a:off x="342900" y="2133604"/>
            <a:ext cx="3028950" cy="60346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4"/>
            <a:ext cx="3028950" cy="60346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AE24DF1-A05D-4968-90F6-CB710B178B5D}" type="slidenum">
              <a:rPr lang="en-US" altLang="en-US"/>
              <a:pPr>
                <a:defRPr/>
              </a:pPr>
              <a:t>‹#›</a:t>
            </a:fld>
            <a:endParaRPr lang="en-US" altLang="en-US" dirty="0"/>
          </a:p>
        </p:txBody>
      </p:sp>
    </p:spTree>
    <p:extLst>
      <p:ext uri="{BB962C8B-B14F-4D97-AF65-F5344CB8AC3E}">
        <p14:creationId xmlns:p14="http://schemas.microsoft.com/office/powerpoint/2010/main" val="1819830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479D8687-68C0-4B76-932F-BFB9F981BA25}" type="slidenum">
              <a:rPr lang="en-US" altLang="en-US" smtClean="0"/>
              <a:pPr>
                <a:defRPr/>
              </a:pPr>
              <a:t>‹#›</a:t>
            </a:fld>
            <a:endParaRPr lang="en-US" altLang="en-US" dirty="0"/>
          </a:p>
        </p:txBody>
      </p:sp>
    </p:spTree>
    <p:extLst>
      <p:ext uri="{BB962C8B-B14F-4D97-AF65-F5344CB8AC3E}">
        <p14:creationId xmlns:p14="http://schemas.microsoft.com/office/powerpoint/2010/main" val="1123890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pPr>
              <a:defRPr/>
            </a:pPr>
            <a:fld id="{9CB09C62-5BD4-49ED-AF0D-9B577CD9E8A4}" type="slidenum">
              <a:rPr lang="en-US" altLang="en-US" smtClean="0"/>
              <a:pPr>
                <a:defRPr/>
              </a:pPr>
              <a:t>‹#›</a:t>
            </a:fld>
            <a:endParaRPr lang="en-US" altLang="en-US" dirty="0"/>
          </a:p>
        </p:txBody>
      </p:sp>
    </p:spTree>
    <p:extLst>
      <p:ext uri="{BB962C8B-B14F-4D97-AF65-F5344CB8AC3E}">
        <p14:creationId xmlns:p14="http://schemas.microsoft.com/office/powerpoint/2010/main" val="206740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3043FECE-B3F6-483A-9B18-B5EAC736BA2A}" type="slidenum">
              <a:rPr lang="en-US" altLang="en-US" smtClean="0"/>
              <a:pPr>
                <a:defRPr/>
              </a:pPr>
              <a:t>‹#›</a:t>
            </a:fld>
            <a:endParaRPr lang="en-US" altLang="en-US" dirty="0"/>
          </a:p>
        </p:txBody>
      </p:sp>
    </p:spTree>
    <p:extLst>
      <p:ext uri="{BB962C8B-B14F-4D97-AF65-F5344CB8AC3E}">
        <p14:creationId xmlns:p14="http://schemas.microsoft.com/office/powerpoint/2010/main" val="2073462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pPr>
              <a:defRPr/>
            </a:pPr>
            <a:fld id="{C4EC1C60-2F3F-45BD-BD45-8F728E265D1A}" type="slidenum">
              <a:rPr lang="en-US" altLang="en-US" smtClean="0"/>
              <a:pPr>
                <a:defRPr/>
              </a:pPr>
              <a:t>‹#›</a:t>
            </a:fld>
            <a:endParaRPr lang="en-US" altLang="en-US" dirty="0"/>
          </a:p>
        </p:txBody>
      </p:sp>
    </p:spTree>
    <p:extLst>
      <p:ext uri="{BB962C8B-B14F-4D97-AF65-F5344CB8AC3E}">
        <p14:creationId xmlns:p14="http://schemas.microsoft.com/office/powerpoint/2010/main" val="418823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pPr>
              <a:defRPr/>
            </a:pPr>
            <a:fld id="{C2E7A6D8-7CA9-43E3-B8E5-EEDCA01AD18E}" type="slidenum">
              <a:rPr lang="en-US" altLang="en-US" smtClean="0"/>
              <a:pPr>
                <a:defRPr/>
              </a:pPr>
              <a:t>‹#›</a:t>
            </a:fld>
            <a:endParaRPr lang="en-US" altLang="en-US" dirty="0"/>
          </a:p>
        </p:txBody>
      </p:sp>
    </p:spTree>
    <p:extLst>
      <p:ext uri="{BB962C8B-B14F-4D97-AF65-F5344CB8AC3E}">
        <p14:creationId xmlns:p14="http://schemas.microsoft.com/office/powerpoint/2010/main" val="2027868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pPr>
              <a:defRPr/>
            </a:pPr>
            <a:fld id="{A2BF8E56-EC8E-44BF-A9C3-3B227355595C}" type="slidenum">
              <a:rPr lang="en-US" altLang="en-US" smtClean="0"/>
              <a:pPr>
                <a:defRPr/>
              </a:pPr>
              <a:t>‹#›</a:t>
            </a:fld>
            <a:endParaRPr lang="en-US" altLang="en-US" dirty="0"/>
          </a:p>
        </p:txBody>
      </p:sp>
    </p:spTree>
    <p:extLst>
      <p:ext uri="{BB962C8B-B14F-4D97-AF65-F5344CB8AC3E}">
        <p14:creationId xmlns:p14="http://schemas.microsoft.com/office/powerpoint/2010/main" val="3969392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B453C0E7-3764-4D09-8932-7F5DEC329354}" type="slidenum">
              <a:rPr lang="en-US" altLang="en-US" smtClean="0"/>
              <a:pPr>
                <a:defRPr/>
              </a:pPr>
              <a:t>‹#›</a:t>
            </a:fld>
            <a:endParaRPr lang="en-US" altLang="en-US" dirty="0"/>
          </a:p>
        </p:txBody>
      </p:sp>
    </p:spTree>
    <p:extLst>
      <p:ext uri="{BB962C8B-B14F-4D97-AF65-F5344CB8AC3E}">
        <p14:creationId xmlns:p14="http://schemas.microsoft.com/office/powerpoint/2010/main" val="4021235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dirty="0"/>
          </a:p>
        </p:txBody>
      </p:sp>
      <p:sp>
        <p:nvSpPr>
          <p:cNvPr id="6" name="Footer Placeholder 5"/>
          <p:cNvSpPr>
            <a:spLocks noGrp="1"/>
          </p:cNvSpPr>
          <p:nvPr>
            <p:ph type="ftr" sz="quarter" idx="11"/>
          </p:nvPr>
        </p:nvSpPr>
        <p:spPr/>
        <p:txBody>
          <a:bodyPr/>
          <a:lstStyle/>
          <a:p>
            <a:pPr>
              <a:defRPr/>
            </a:pPr>
            <a:endParaRPr lang="en-US" altLang="en-US" dirty="0"/>
          </a:p>
        </p:txBody>
      </p:sp>
      <p:sp>
        <p:nvSpPr>
          <p:cNvPr id="7" name="Slide Number Placeholder 6"/>
          <p:cNvSpPr>
            <a:spLocks noGrp="1"/>
          </p:cNvSpPr>
          <p:nvPr>
            <p:ph type="sldNum" sz="quarter" idx="12"/>
          </p:nvPr>
        </p:nvSpPr>
        <p:spPr/>
        <p:txBody>
          <a:bodyPr/>
          <a:lstStyle/>
          <a:p>
            <a:pPr>
              <a:defRPr/>
            </a:pPr>
            <a:fld id="{C4D5AA7C-03E9-476E-87CB-62A12CAEE78A}" type="slidenum">
              <a:rPr lang="en-US" altLang="en-US" smtClean="0"/>
              <a:pPr>
                <a:defRPr/>
              </a:pPr>
              <a:t>‹#›</a:t>
            </a:fld>
            <a:endParaRPr lang="en-US" altLang="en-US" dirty="0"/>
          </a:p>
        </p:txBody>
      </p:sp>
    </p:spTree>
    <p:extLst>
      <p:ext uri="{BB962C8B-B14F-4D97-AF65-F5344CB8AC3E}">
        <p14:creationId xmlns:p14="http://schemas.microsoft.com/office/powerpoint/2010/main" val="622678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0610777-6A16-458C-93D7-C71791B5002A}" type="slidenum">
              <a:rPr lang="en-US" altLang="en-US" smtClean="0"/>
              <a:pPr>
                <a:defRPr/>
              </a:pPr>
              <a:t>‹#›</a:t>
            </a:fld>
            <a:endParaRPr lang="en-US" altLang="en-US" dirty="0"/>
          </a:p>
        </p:txBody>
      </p:sp>
    </p:spTree>
    <p:extLst>
      <p:ext uri="{BB962C8B-B14F-4D97-AF65-F5344CB8AC3E}">
        <p14:creationId xmlns:p14="http://schemas.microsoft.com/office/powerpoint/2010/main" val="237813844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hyperlink" Target="mailto:vestor@vestorcapita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5FD6D00-44F8-45D9-9DB1-129BEACA09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875" y="76199"/>
            <a:ext cx="2763027" cy="675363"/>
          </a:xfrm>
          <a:prstGeom prst="rect">
            <a:avLst/>
          </a:prstGeom>
        </p:spPr>
      </p:pic>
      <p:sp>
        <p:nvSpPr>
          <p:cNvPr id="4099" name="Rectangle 5"/>
          <p:cNvSpPr>
            <a:spLocks noGrp="1" noChangeArrowheads="1"/>
          </p:cNvSpPr>
          <p:nvPr>
            <p:ph type="body" sz="half" idx="1"/>
          </p:nvPr>
        </p:nvSpPr>
        <p:spPr>
          <a:xfrm>
            <a:off x="50612" y="1051227"/>
            <a:ext cx="6612656" cy="2817419"/>
          </a:xfrm>
        </p:spPr>
        <p:txBody>
          <a:bodyPr vert="horz" lIns="91440" tIns="45720" rIns="91440" bIns="45720" rtlCol="0" anchor="t">
            <a:noAutofit/>
          </a:bodyPr>
          <a:lstStyle/>
          <a:p>
            <a:pPr marL="0" indent="0" eaLnBrk="1" hangingPunct="1">
              <a:lnSpc>
                <a:spcPct val="100000"/>
              </a:lnSpc>
              <a:spcBef>
                <a:spcPts val="0"/>
              </a:spcBef>
              <a:buNone/>
            </a:pPr>
            <a:endParaRPr lang="en-US" altLang="en-US" sz="1200" b="1" dirty="0">
              <a:latin typeface="Calibri" panose="020F0502020204030204" pitchFamily="34" charset="0"/>
              <a:cs typeface="Calibri" panose="020F0502020204030204" pitchFamily="34" charset="0"/>
            </a:endParaRPr>
          </a:p>
          <a:p>
            <a:pPr marL="0" indent="0" eaLnBrk="1" hangingPunct="1">
              <a:lnSpc>
                <a:spcPct val="100000"/>
              </a:lnSpc>
              <a:spcBef>
                <a:spcPts val="0"/>
              </a:spcBef>
              <a:buNone/>
            </a:pPr>
            <a:r>
              <a:rPr lang="en-US" altLang="en-US" sz="1300" b="1" dirty="0">
                <a:latin typeface="Calibri"/>
                <a:cs typeface="Calibri"/>
              </a:rPr>
              <a:t>Equity Market Update</a:t>
            </a:r>
          </a:p>
          <a:p>
            <a:pPr marL="0" indent="0" algn="just">
              <a:spcBef>
                <a:spcPts val="263"/>
              </a:spcBef>
              <a:buNone/>
            </a:pPr>
            <a:r>
              <a:rPr lang="en-US" altLang="en-US" sz="1100" dirty="0">
                <a:latin typeface="Calibri"/>
                <a:cs typeface="Calibri"/>
              </a:rPr>
              <a:t>After a difficult first quarter, U.S. equity indexes roared back in the second quarter of 2025, and with the exception of the S&amp;P 600 Small-Cap Index, are now positive for the year.  It is fair to say that the snap back caught many investors by surprise as tariff and inflation uncertainty remain.  The strength in equities suggests that investors believe the ultimate impact from tariffs will be manageable.  Also, economic reports have generally been good, and first quarter corporate earnings were generally solid.  However, we continue to expect volatility to remain high over the coming months as we begin to receive more clarity on the final tariff levels that are implemented and whether that negatively impacts inflation.</a:t>
            </a:r>
          </a:p>
          <a:p>
            <a:pPr marL="0" indent="0" algn="just">
              <a:spcBef>
                <a:spcPts val="263"/>
              </a:spcBef>
              <a:buNone/>
            </a:pPr>
            <a:endParaRPr lang="en-US" altLang="en-US" sz="1100" dirty="0">
              <a:latin typeface="Calibri"/>
              <a:cs typeface="Calibri"/>
            </a:endParaRPr>
          </a:p>
          <a:p>
            <a:pPr marL="0" indent="0" algn="just">
              <a:spcBef>
                <a:spcPts val="263"/>
              </a:spcBef>
              <a:buNone/>
            </a:pPr>
            <a:r>
              <a:rPr lang="en-US" altLang="en-US" sz="1100" dirty="0">
                <a:latin typeface="Calibri"/>
                <a:cs typeface="Calibri"/>
              </a:rPr>
              <a:t>International equities have fared even better and are up double-digits.  About half of the MSCI EAFE International index return has come from currency as foreign returns are converted into weaker U.S. dollars.  While forecasting currency moves over the years has been an exercise fraught with peril, we would expect international returns going forward will not get the level of benefit that they have received from a weak U.S. dollar thus far in 2025.  </a:t>
            </a:r>
          </a:p>
          <a:p>
            <a:pPr marL="0" indent="0" algn="just">
              <a:spcBef>
                <a:spcPts val="263"/>
              </a:spcBef>
              <a:buNone/>
            </a:pPr>
            <a:r>
              <a:rPr lang="en-US" altLang="en-US" sz="1100" dirty="0">
                <a:latin typeface="Calibri"/>
                <a:cs typeface="Calibri"/>
              </a:rPr>
              <a:t> </a:t>
            </a:r>
          </a:p>
          <a:p>
            <a:pPr marL="0" indent="0" algn="just">
              <a:spcBef>
                <a:spcPts val="263"/>
              </a:spcBef>
              <a:buNone/>
            </a:pPr>
            <a:endParaRPr lang="en-US" altLang="en-US" sz="1100" dirty="0">
              <a:latin typeface="Calibri"/>
              <a:cs typeface="Calibri"/>
            </a:endParaRPr>
          </a:p>
          <a:p>
            <a:pPr marL="0" indent="0" algn="just">
              <a:spcBef>
                <a:spcPts val="263"/>
              </a:spcBef>
              <a:buNone/>
            </a:pPr>
            <a:endParaRPr lang="en-US" altLang="en-US" sz="1100" dirty="0">
              <a:latin typeface="Calibri"/>
              <a:cs typeface="Calibri"/>
            </a:endParaRPr>
          </a:p>
        </p:txBody>
      </p:sp>
      <p:sp>
        <p:nvSpPr>
          <p:cNvPr id="4140" name="Line 152"/>
          <p:cNvSpPr>
            <a:spLocks noChangeShapeType="1"/>
          </p:cNvSpPr>
          <p:nvPr/>
        </p:nvSpPr>
        <p:spPr bwMode="auto">
          <a:xfrm>
            <a:off x="0" y="838200"/>
            <a:ext cx="6858000" cy="0"/>
          </a:xfrm>
          <a:prstGeom prst="line">
            <a:avLst/>
          </a:prstGeom>
          <a:noFill/>
          <a:ln w="9525">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825" dirty="0"/>
          </a:p>
        </p:txBody>
      </p:sp>
      <p:cxnSp>
        <p:nvCxnSpPr>
          <p:cNvPr id="13" name="Straight Connector 12"/>
          <p:cNvCxnSpPr/>
          <p:nvPr/>
        </p:nvCxnSpPr>
        <p:spPr bwMode="auto">
          <a:xfrm>
            <a:off x="0" y="88392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45BE745-E95C-45D6-BE52-ADC10E657015}"/>
              </a:ext>
            </a:extLst>
          </p:cNvPr>
          <p:cNvSpPr/>
          <p:nvPr/>
        </p:nvSpPr>
        <p:spPr>
          <a:xfrm>
            <a:off x="0" y="838200"/>
            <a:ext cx="6858000" cy="323231"/>
          </a:xfrm>
          <a:prstGeom prst="rect">
            <a:avLst/>
          </a:prstGeom>
          <a:solidFill>
            <a:srgbClr val="004D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3399"/>
              </a:solidFill>
              <a:highlight>
                <a:srgbClr val="003399"/>
              </a:highlight>
            </a:endParaRPr>
          </a:p>
        </p:txBody>
      </p:sp>
      <p:sp>
        <p:nvSpPr>
          <p:cNvPr id="4101" name="Text Box 1"/>
          <p:cNvSpPr txBox="1">
            <a:spLocks noChangeArrowheads="1"/>
          </p:cNvSpPr>
          <p:nvPr/>
        </p:nvSpPr>
        <p:spPr bwMode="auto">
          <a:xfrm>
            <a:off x="0" y="838200"/>
            <a:ext cx="6858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tabLst>
                <a:tab pos="8921750" algn="r"/>
              </a:tabLst>
              <a:defRPr sz="3200">
                <a:solidFill>
                  <a:schemeClr val="tx1"/>
                </a:solidFill>
                <a:latin typeface="Arial" panose="020B0604020202020204" pitchFamily="34" charset="0"/>
              </a:defRPr>
            </a:lvl1pPr>
            <a:lvl2pPr marL="742950" indent="-285750">
              <a:spcBef>
                <a:spcPct val="20000"/>
              </a:spcBef>
              <a:buChar char="–"/>
              <a:tabLst>
                <a:tab pos="8921750" algn="r"/>
              </a:tabLst>
              <a:defRPr sz="2800">
                <a:solidFill>
                  <a:schemeClr val="tx1"/>
                </a:solidFill>
                <a:latin typeface="Arial" panose="020B0604020202020204" pitchFamily="34" charset="0"/>
              </a:defRPr>
            </a:lvl2pPr>
            <a:lvl3pPr marL="1143000" indent="-228600">
              <a:spcBef>
                <a:spcPct val="20000"/>
              </a:spcBef>
              <a:buChar char="•"/>
              <a:tabLst>
                <a:tab pos="8921750" algn="r"/>
              </a:tabLst>
              <a:defRPr sz="2400">
                <a:solidFill>
                  <a:schemeClr val="tx1"/>
                </a:solidFill>
                <a:latin typeface="Arial" panose="020B0604020202020204" pitchFamily="34" charset="0"/>
              </a:defRPr>
            </a:lvl3pPr>
            <a:lvl4pPr marL="1600200" indent="-228600">
              <a:spcBef>
                <a:spcPct val="20000"/>
              </a:spcBef>
              <a:buChar char="–"/>
              <a:tabLst>
                <a:tab pos="8921750" algn="r"/>
              </a:tabLst>
              <a:defRPr sz="2000">
                <a:solidFill>
                  <a:schemeClr val="tx1"/>
                </a:solidFill>
                <a:latin typeface="Arial" panose="020B0604020202020204" pitchFamily="34" charset="0"/>
              </a:defRPr>
            </a:lvl4pPr>
            <a:lvl5pPr marL="2057400" indent="-228600">
              <a:spcBef>
                <a:spcPct val="20000"/>
              </a:spcBef>
              <a:buChar char="»"/>
              <a:tabLst>
                <a:tab pos="8921750" algn="r"/>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8921750" algn="r"/>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8921750" algn="r"/>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8921750" algn="r"/>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8921750" algn="r"/>
              </a:tabLst>
              <a:defRPr sz="2000">
                <a:solidFill>
                  <a:schemeClr val="tx1"/>
                </a:solidFill>
                <a:latin typeface="Arial" panose="020B0604020202020204" pitchFamily="34" charset="0"/>
              </a:defRPr>
            </a:lvl9pPr>
          </a:lstStyle>
          <a:p>
            <a:pPr eaLnBrk="1" hangingPunct="1">
              <a:spcBef>
                <a:spcPct val="0"/>
              </a:spcBef>
              <a:spcAft>
                <a:spcPts val="535"/>
              </a:spcAft>
              <a:buNone/>
            </a:pPr>
            <a:r>
              <a:rPr lang="en-US" altLang="en-US" sz="1500" b="1" dirty="0">
                <a:solidFill>
                  <a:schemeClr val="bg1"/>
                </a:solidFill>
                <a:latin typeface="MinionLT-Semibold" charset="0"/>
              </a:rPr>
              <a:t>Economic and Investment Outlook	July 8, 2025</a:t>
            </a:r>
            <a:endParaRPr lang="en-US" altLang="en-US" sz="1500" dirty="0">
              <a:solidFill>
                <a:schemeClr val="bg1"/>
              </a:solidFill>
            </a:endParaRPr>
          </a:p>
        </p:txBody>
      </p:sp>
      <p:graphicFrame>
        <p:nvGraphicFramePr>
          <p:cNvPr id="15" name="Group 153">
            <a:extLst>
              <a:ext uri="{FF2B5EF4-FFF2-40B4-BE49-F238E27FC236}">
                <a16:creationId xmlns:a16="http://schemas.microsoft.com/office/drawing/2014/main" id="{F284E5B5-97EC-428B-BF97-4DCB729B0624}"/>
              </a:ext>
            </a:extLst>
          </p:cNvPr>
          <p:cNvGraphicFramePr>
            <a:graphicFrameLocks noGrp="1"/>
          </p:cNvGraphicFramePr>
          <p:nvPr>
            <p:ph sz="half" idx="2"/>
            <p:extLst>
              <p:ext uri="{D42A27DB-BD31-4B8C-83A1-F6EECF244321}">
                <p14:modId xmlns:p14="http://schemas.microsoft.com/office/powerpoint/2010/main" val="2511829699"/>
              </p:ext>
            </p:extLst>
          </p:nvPr>
        </p:nvGraphicFramePr>
        <p:xfrm>
          <a:off x="965200" y="3945466"/>
          <a:ext cx="4859868" cy="4905136"/>
        </p:xfrm>
        <a:graphic>
          <a:graphicData uri="http://schemas.openxmlformats.org/drawingml/2006/table">
            <a:tbl>
              <a:tblPr/>
              <a:tblGrid>
                <a:gridCol w="2333889">
                  <a:extLst>
                    <a:ext uri="{9D8B030D-6E8A-4147-A177-3AD203B41FA5}">
                      <a16:colId xmlns:a16="http://schemas.microsoft.com/office/drawing/2014/main" val="20000"/>
                    </a:ext>
                  </a:extLst>
                </a:gridCol>
                <a:gridCol w="2525979">
                  <a:extLst>
                    <a:ext uri="{9D8B030D-6E8A-4147-A177-3AD203B41FA5}">
                      <a16:colId xmlns:a16="http://schemas.microsoft.com/office/drawing/2014/main" val="20001"/>
                    </a:ext>
                  </a:extLst>
                </a:gridCol>
              </a:tblGrid>
              <a:tr h="478974">
                <a:tc gridSpan="2">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dirty="0">
                          <a:ln>
                            <a:noFill/>
                          </a:ln>
                          <a:solidFill>
                            <a:schemeClr val="bg1"/>
                          </a:solidFill>
                          <a:effectLst/>
                          <a:latin typeface="Cochin" pitchFamily="18" charset="0"/>
                        </a:rPr>
                        <a:t>Total Return Performance for the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200" b="1" i="0" u="none" strike="noStrike" cap="none" normalizeH="0" baseline="0" dirty="0">
                          <a:ln>
                            <a:noFill/>
                          </a:ln>
                          <a:solidFill>
                            <a:schemeClr val="bg1"/>
                          </a:solidFill>
                          <a:effectLst/>
                          <a:latin typeface="Cochin" pitchFamily="18" charset="0"/>
                        </a:rPr>
                        <a:t>Major U.S. and International Stock Market Indexes</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4D8F"/>
                    </a:solidFill>
                  </a:tcPr>
                </a:tc>
                <a:tc hMerge="1">
                  <a:txBody>
                    <a:bodyPr/>
                    <a:lstStyle/>
                    <a:p>
                      <a:endParaRPr lang="en-US"/>
                    </a:p>
                  </a:txBody>
                  <a:tcPr/>
                </a:tc>
                <a:extLst>
                  <a:ext uri="{0D108BD9-81ED-4DB2-BD59-A6C34878D82A}">
                    <a16:rowId xmlns:a16="http://schemas.microsoft.com/office/drawing/2014/main" val="10000"/>
                  </a:ext>
                </a:extLst>
              </a:tr>
              <a:tr h="46102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100" b="1" i="1" u="none" strike="noStrike" cap="none" normalizeH="0" baseline="0" dirty="0">
                          <a:ln>
                            <a:noFill/>
                          </a:ln>
                          <a:solidFill>
                            <a:schemeClr val="tx1"/>
                          </a:solidFill>
                          <a:effectLst/>
                          <a:latin typeface="Cochin" pitchFamily="18" charset="0"/>
                        </a:rPr>
                        <a:t>Equity Index</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1" u="none" strike="noStrike" cap="none" normalizeH="0" baseline="0" dirty="0">
                          <a:ln>
                            <a:noFill/>
                          </a:ln>
                          <a:solidFill>
                            <a:schemeClr val="tx1"/>
                          </a:solidFill>
                          <a:effectLst/>
                          <a:latin typeface="Cochin" pitchFamily="18" charset="0"/>
                        </a:rPr>
                        <a:t>YTD</a:t>
                      </a:r>
                    </a:p>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1" u="none" strike="noStrike" cap="none" normalizeH="0" baseline="0" dirty="0">
                          <a:ln>
                            <a:noFill/>
                          </a:ln>
                          <a:solidFill>
                            <a:schemeClr val="tx1"/>
                          </a:solidFill>
                          <a:effectLst/>
                          <a:latin typeface="Cochin" pitchFamily="18" charset="0"/>
                        </a:rPr>
                        <a:t>June 30, 2025</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48660">
                <a:tc gridSpan="2">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United States</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hMerge="1">
                  <a:txBody>
                    <a:bodyPr/>
                    <a:lstStyle/>
                    <a:p>
                      <a:endParaRPr lang="en-US"/>
                    </a:p>
                  </a:txBody>
                  <a:tcPr/>
                </a:tc>
                <a:extLst>
                  <a:ext uri="{0D108BD9-81ED-4DB2-BD59-A6C34878D82A}">
                    <a16:rowId xmlns:a16="http://schemas.microsoft.com/office/drawing/2014/main" val="10002"/>
                  </a:ext>
                </a:extLst>
              </a:tr>
              <a:tr h="42962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Dow Jones Industrial Avg.:  </a:t>
                      </a:r>
                    </a:p>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    </a:t>
                      </a:r>
                      <a:r>
                        <a:rPr kumimoji="0" lang="en-US" altLang="en-US" sz="1100" b="0" i="0" u="none" strike="noStrike" cap="none" normalizeH="0" baseline="0" dirty="0">
                          <a:ln>
                            <a:noFill/>
                          </a:ln>
                          <a:solidFill>
                            <a:schemeClr val="tx1"/>
                          </a:solidFill>
                          <a:effectLst/>
                          <a:latin typeface="Cochin" pitchFamily="18" charset="0"/>
                        </a:rPr>
                        <a:t>30 Stock Composite</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4.55 %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9603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S&amp;P 500 Composite:  </a:t>
                      </a:r>
                      <a:r>
                        <a:rPr kumimoji="0" lang="en-US" altLang="en-US" sz="1100" b="0" i="0" u="none" strike="noStrike" cap="none" normalizeH="0" baseline="0" dirty="0">
                          <a:ln>
                            <a:noFill/>
                          </a:ln>
                          <a:solidFill>
                            <a:schemeClr val="tx1"/>
                          </a:solidFill>
                          <a:effectLst/>
                          <a:latin typeface="Cochin" pitchFamily="18" charset="0"/>
                        </a:rPr>
                        <a:t>U.S. Large Cap</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6.20 %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1317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NASDAQ Composite:  </a:t>
                      </a:r>
                      <a:r>
                        <a:rPr kumimoji="0" lang="en-US" altLang="en-US" sz="1100" b="0" i="0" u="none" strike="noStrike" cap="none" normalizeH="0" baseline="0" dirty="0">
                          <a:ln>
                            <a:noFill/>
                          </a:ln>
                          <a:solidFill>
                            <a:schemeClr val="tx1"/>
                          </a:solidFill>
                          <a:effectLst/>
                          <a:latin typeface="Cochin" pitchFamily="18" charset="0"/>
                        </a:rPr>
                        <a:t>Technology Heavy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5.86 %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9603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S&amp;P 600 Small Cap:  </a:t>
                      </a:r>
                      <a:r>
                        <a:rPr kumimoji="0" lang="en-US" altLang="en-US" sz="1100" b="0" i="0" u="none" strike="noStrike" cap="none" normalizeH="0" baseline="0" dirty="0">
                          <a:ln>
                            <a:noFill/>
                          </a:ln>
                          <a:solidFill>
                            <a:schemeClr val="tx1"/>
                          </a:solidFill>
                          <a:effectLst/>
                          <a:latin typeface="Cochin" pitchFamily="18" charset="0"/>
                        </a:rPr>
                        <a:t>U.S. Small Cap</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-4.48%</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48660">
                <a:tc gridSpan="2">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International</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hMerge="1">
                  <a:txBody>
                    <a:bodyPr/>
                    <a:lstStyle/>
                    <a:p>
                      <a:endParaRPr lang="en-US"/>
                    </a:p>
                  </a:txBody>
                  <a:tcPr/>
                </a:tc>
                <a:extLst>
                  <a:ext uri="{0D108BD9-81ED-4DB2-BD59-A6C34878D82A}">
                    <a16:rowId xmlns:a16="http://schemas.microsoft.com/office/drawing/2014/main" val="10007"/>
                  </a:ext>
                </a:extLst>
              </a:tr>
              <a:tr h="57204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MSCI EAFE Large Cap:  </a:t>
                      </a:r>
                    </a:p>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    </a:t>
                      </a:r>
                      <a:r>
                        <a:rPr kumimoji="0" lang="en-US" altLang="en-US" sz="1100" b="0" i="0" u="none" strike="noStrike" cap="none" normalizeH="0" baseline="0" dirty="0">
                          <a:ln>
                            <a:noFill/>
                          </a:ln>
                          <a:solidFill>
                            <a:schemeClr val="tx1"/>
                          </a:solidFill>
                          <a:effectLst/>
                          <a:latin typeface="Cochin" pitchFamily="18" charset="0"/>
                        </a:rPr>
                        <a:t>Europe, Asia &amp; Far East Large Cap</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19.94 %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57204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MSCI EAFE Small Cap:</a:t>
                      </a:r>
                    </a:p>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     </a:t>
                      </a:r>
                      <a:r>
                        <a:rPr kumimoji="0" lang="en-US" altLang="en-US" sz="1100" b="0" i="0" u="none" strike="noStrike" cap="none" normalizeH="0" baseline="0" dirty="0">
                          <a:ln>
                            <a:noFill/>
                          </a:ln>
                          <a:solidFill>
                            <a:schemeClr val="tx1"/>
                          </a:solidFill>
                          <a:effectLst/>
                          <a:latin typeface="Cochin" pitchFamily="18" charset="0"/>
                        </a:rPr>
                        <a:t>Europe, Asia &amp; Far East Small Cap</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21.24%</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42962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MSCI EM Emerging Market:</a:t>
                      </a:r>
                    </a:p>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chin" pitchFamily="18" charset="0"/>
                        </a:rPr>
                        <a:t>     </a:t>
                      </a:r>
                      <a:r>
                        <a:rPr kumimoji="0" lang="en-US" altLang="en-US" sz="1100" b="0" i="0" u="none" strike="noStrike" cap="none" normalizeH="0" baseline="0" dirty="0">
                          <a:ln>
                            <a:noFill/>
                          </a:ln>
                          <a:solidFill>
                            <a:schemeClr val="tx1"/>
                          </a:solidFill>
                          <a:effectLst/>
                          <a:latin typeface="Cochin" pitchFamily="18" charset="0"/>
                        </a:rPr>
                        <a:t>Emerging Market Countries</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ochin" pitchFamily="18" charset="0"/>
                        </a:rPr>
                        <a:t>  15.52 %</a:t>
                      </a:r>
                    </a:p>
                  </a:txBody>
                  <a:tcPr marT="42876" marB="4287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203794">
                <a:tc gridSpan="2">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800" b="1" i="0" u="none" strike="noStrike" cap="none" normalizeH="0" baseline="0" dirty="0">
                          <a:ln>
                            <a:noFill/>
                          </a:ln>
                          <a:solidFill>
                            <a:schemeClr val="tx1"/>
                          </a:solidFill>
                          <a:effectLst/>
                          <a:latin typeface="Cochin" pitchFamily="18" charset="0"/>
                        </a:rPr>
                        <a:t>Source:  Bloomberg, L.P.</a:t>
                      </a:r>
                    </a:p>
                  </a:txBody>
                  <a:tcPr marT="42876" marB="42876" anchor="ct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11"/>
                  </a:ext>
                </a:extLst>
              </a:tr>
            </a:tbl>
          </a:graphicData>
        </a:graphic>
      </p:graphicFrame>
      <p:sp>
        <p:nvSpPr>
          <p:cNvPr id="11" name="Text Box 47">
            <a:extLst>
              <a:ext uri="{FF2B5EF4-FFF2-40B4-BE49-F238E27FC236}">
                <a16:creationId xmlns:a16="http://schemas.microsoft.com/office/drawing/2014/main" id="{A4F82727-1D7F-4EA7-890E-8FA7E63FA706}"/>
              </a:ext>
            </a:extLst>
          </p:cNvPr>
          <p:cNvSpPr txBox="1">
            <a:spLocks noChangeArrowheads="1"/>
          </p:cNvSpPr>
          <p:nvPr/>
        </p:nvSpPr>
        <p:spPr bwMode="auto">
          <a:xfrm>
            <a:off x="69661" y="8882390"/>
            <a:ext cx="671213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tabLst>
                <a:tab pos="4572000" algn="ctr"/>
                <a:tab pos="9026525" algn="r"/>
              </a:tabLst>
              <a:defRPr sz="3200">
                <a:solidFill>
                  <a:schemeClr val="tx1"/>
                </a:solidFill>
                <a:latin typeface="Arial" panose="020B0604020202020204" pitchFamily="34" charset="0"/>
              </a:defRPr>
            </a:lvl1pPr>
            <a:lvl2pPr marL="742950" indent="-285750">
              <a:spcBef>
                <a:spcPct val="20000"/>
              </a:spcBef>
              <a:buChar char="–"/>
              <a:tabLst>
                <a:tab pos="4572000" algn="ctr"/>
                <a:tab pos="9026525" algn="r"/>
              </a:tabLst>
              <a:defRPr sz="2800">
                <a:solidFill>
                  <a:schemeClr val="tx1"/>
                </a:solidFill>
                <a:latin typeface="Arial" panose="020B0604020202020204" pitchFamily="34" charset="0"/>
              </a:defRPr>
            </a:lvl2pPr>
            <a:lvl3pPr marL="1143000" indent="-228600">
              <a:spcBef>
                <a:spcPct val="20000"/>
              </a:spcBef>
              <a:buChar char="•"/>
              <a:tabLst>
                <a:tab pos="4572000" algn="ctr"/>
                <a:tab pos="9026525" algn="r"/>
              </a:tabLst>
              <a:defRPr sz="2400">
                <a:solidFill>
                  <a:schemeClr val="tx1"/>
                </a:solidFill>
                <a:latin typeface="Arial" panose="020B0604020202020204" pitchFamily="34" charset="0"/>
              </a:defRPr>
            </a:lvl3pPr>
            <a:lvl4pPr marL="1600200" indent="-228600">
              <a:spcBef>
                <a:spcPct val="20000"/>
              </a:spcBef>
              <a:buChar char="–"/>
              <a:tabLst>
                <a:tab pos="4572000" algn="ctr"/>
                <a:tab pos="9026525" algn="r"/>
              </a:tabLst>
              <a:defRPr sz="2000">
                <a:solidFill>
                  <a:schemeClr val="tx1"/>
                </a:solidFill>
                <a:latin typeface="Arial" panose="020B0604020202020204" pitchFamily="34" charset="0"/>
              </a:defRPr>
            </a:lvl4pPr>
            <a:lvl5pPr marL="2057400" indent="-228600">
              <a:spcBef>
                <a:spcPct val="20000"/>
              </a:spcBef>
              <a:buChar char="»"/>
              <a:tabLst>
                <a:tab pos="4572000" algn="ctr"/>
                <a:tab pos="9026525" algn="r"/>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9pPr>
          </a:lstStyle>
          <a:p>
            <a:pPr algn="ctr" eaLnBrk="1" hangingPunct="1">
              <a:spcBef>
                <a:spcPct val="0"/>
              </a:spcBef>
              <a:buFontTx/>
              <a:buNone/>
            </a:pPr>
            <a:r>
              <a:rPr lang="en-US" altLang="en-US" sz="1100" b="1" dirty="0">
                <a:latin typeface="Cochin" panose="02000603000000000000" pitchFamily="2" charset="0"/>
              </a:rPr>
              <a:t>www.vestorcapital.com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5FD6D00-44F8-45D9-9DB1-129BEACA09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44" y="76199"/>
            <a:ext cx="2738358" cy="609579"/>
          </a:xfrm>
          <a:prstGeom prst="rect">
            <a:avLst/>
          </a:prstGeom>
        </p:spPr>
      </p:pic>
      <p:sp>
        <p:nvSpPr>
          <p:cNvPr id="4099" name="Rectangle 5"/>
          <p:cNvSpPr>
            <a:spLocks noGrp="1" noChangeArrowheads="1"/>
          </p:cNvSpPr>
          <p:nvPr>
            <p:ph type="body" sz="half" idx="1"/>
          </p:nvPr>
        </p:nvSpPr>
        <p:spPr>
          <a:xfrm>
            <a:off x="264922" y="887571"/>
            <a:ext cx="6321614" cy="7994819"/>
          </a:xfrm>
        </p:spPr>
        <p:txBody>
          <a:bodyPr vert="horz" lIns="91440" tIns="45720" rIns="91440" bIns="45720" rtlCol="0" anchor="t">
            <a:noAutofit/>
          </a:bodyPr>
          <a:lstStyle/>
          <a:p>
            <a:pPr marL="0" algn="just">
              <a:spcBef>
                <a:spcPts val="264"/>
              </a:spcBef>
              <a:buNone/>
              <a:defRPr/>
            </a:pPr>
            <a:r>
              <a:rPr lang="en-US" altLang="en-US" sz="1300" b="1" dirty="0">
                <a:latin typeface="Calibri"/>
                <a:cs typeface="Calibri"/>
              </a:rPr>
              <a:t>U.S. Equity Valuation Thoughts</a:t>
            </a:r>
            <a:endParaRPr lang="en-US" altLang="en-US" sz="1300" dirty="0">
              <a:latin typeface="Calibri" panose="020F0502020204030204" pitchFamily="34" charset="0"/>
              <a:cs typeface="Calibri" panose="020F0502020204030204" pitchFamily="34" charset="0"/>
            </a:endParaRPr>
          </a:p>
          <a:p>
            <a:pPr marL="0" algn="just">
              <a:spcBef>
                <a:spcPts val="264"/>
              </a:spcBef>
              <a:buNone/>
              <a:defRPr/>
            </a:pPr>
            <a:r>
              <a:rPr lang="en-US" altLang="en-US" sz="1100" dirty="0">
                <a:latin typeface="Calibri"/>
                <a:cs typeface="Calibri"/>
              </a:rPr>
              <a:t>A number of market commentators have been warning of high equity valuation levels of U.S. large-cap stocks.  The graph below highlights that outside of the ten largest stocks, valuation levels of the remaining 490 stocks in the S&amp;P 500 are not excessive relative to the general market.  Most of the ten largest companies have higher revenue and earnings growth rates, margins and financial strength than the typical company, validating their valuations. </a:t>
            </a:r>
          </a:p>
          <a:p>
            <a:pPr marL="0" algn="just">
              <a:spcBef>
                <a:spcPts val="264"/>
              </a:spcBef>
              <a:buNone/>
              <a:defRPr/>
            </a:pPr>
            <a:endParaRPr lang="en-US" altLang="en-US" sz="1100" dirty="0">
              <a:latin typeface="Calibri"/>
              <a:cs typeface="Calibri"/>
            </a:endParaRPr>
          </a:p>
          <a:p>
            <a:pPr marL="0" algn="just">
              <a:spcBef>
                <a:spcPts val="264"/>
              </a:spcBef>
              <a:buNone/>
              <a:defRPr/>
            </a:pPr>
            <a:r>
              <a:rPr lang="en-US" altLang="en-US" sz="1100" dirty="0">
                <a:latin typeface="Calibri"/>
                <a:cs typeface="Calibri"/>
              </a:rPr>
              <a:t>Valuation levels have risen since the market bottomed many years ago as the graph below illustrates.  However, valuation has historically been a very poor market timing tool.  Selling at “the top” and buying back at “cheaper levels” is littered with pitfalls.  Staying invested and adding on market weakness has proven to be a sound long-term strategy.</a:t>
            </a:r>
            <a:endParaRPr lang="en-US" altLang="en-US" sz="1100" baseline="30000" dirty="0">
              <a:latin typeface="Calibri"/>
              <a:cs typeface="Calibri"/>
            </a:endParaRPr>
          </a:p>
          <a:p>
            <a:pPr marL="0" algn="just">
              <a:spcBef>
                <a:spcPts val="264"/>
              </a:spcBef>
              <a:buNone/>
              <a:defRPr/>
            </a:pPr>
            <a:endParaRPr lang="en-US" altLang="en-US" sz="1100" baseline="30000" dirty="0">
              <a:latin typeface="Calibri"/>
              <a:cs typeface="Calibri"/>
            </a:endParaRPr>
          </a:p>
          <a:p>
            <a:pPr marL="0" algn="just">
              <a:spcBef>
                <a:spcPts val="264"/>
              </a:spcBef>
              <a:buNone/>
              <a:defRPr/>
            </a:pPr>
            <a:endParaRPr lang="en-US" altLang="en-US" sz="1100" baseline="30000" dirty="0">
              <a:latin typeface="Calibri"/>
              <a:cs typeface="Calibri"/>
            </a:endParaRPr>
          </a:p>
          <a:p>
            <a:pPr marL="0" algn="just">
              <a:spcBef>
                <a:spcPts val="264"/>
              </a:spcBef>
              <a:buNone/>
              <a:defRPr/>
            </a:pPr>
            <a:endParaRPr lang="en-US" altLang="en-US" sz="1100" baseline="300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r>
              <a:rPr lang="en-US" altLang="en-US" sz="1100" i="1" dirty="0">
                <a:latin typeface="Calibri"/>
                <a:cs typeface="Calibri"/>
              </a:rPr>
              <a:t>               </a:t>
            </a:r>
          </a:p>
          <a:p>
            <a:pPr marL="0" algn="just">
              <a:spcBef>
                <a:spcPts val="264"/>
              </a:spcBef>
              <a:buNone/>
              <a:defRPr/>
            </a:pPr>
            <a:r>
              <a:rPr lang="en-US" altLang="en-US" sz="1100" i="1" dirty="0">
                <a:latin typeface="Calibri"/>
                <a:cs typeface="Calibri"/>
              </a:rPr>
              <a:t>    </a:t>
            </a:r>
          </a:p>
          <a:p>
            <a:pPr marL="0" algn="just">
              <a:spcBef>
                <a:spcPts val="264"/>
              </a:spcBef>
              <a:buNone/>
              <a:defRPr/>
            </a:pPr>
            <a:r>
              <a:rPr lang="en-US" altLang="en-US" sz="1100" i="1" dirty="0">
                <a:latin typeface="Calibri"/>
                <a:cs typeface="Calibri"/>
              </a:rPr>
              <a:t>                                   Source: JPMorgan Guide to the Markets 6/30/2025  </a:t>
            </a:r>
          </a:p>
          <a:p>
            <a:pPr marL="0" algn="just">
              <a:spcBef>
                <a:spcPts val="264"/>
              </a:spcBef>
              <a:buNone/>
              <a:defRPr/>
            </a:pPr>
            <a:endParaRPr lang="en-US" altLang="en-US" sz="1100" i="1" dirty="0">
              <a:latin typeface="Calibri"/>
              <a:cs typeface="Calibri"/>
            </a:endParaRPr>
          </a:p>
          <a:p>
            <a:pPr marL="0" algn="just">
              <a:spcBef>
                <a:spcPts val="264"/>
              </a:spcBef>
              <a:buNone/>
              <a:defRPr/>
            </a:pPr>
            <a:r>
              <a:rPr lang="en-US" altLang="en-US" sz="1300" b="1" dirty="0">
                <a:latin typeface="Calibri"/>
                <a:cs typeface="Calibri"/>
              </a:rPr>
              <a:t>Tariff Update</a:t>
            </a:r>
          </a:p>
          <a:p>
            <a:pPr marL="0" algn="just">
              <a:spcBef>
                <a:spcPts val="264"/>
              </a:spcBef>
              <a:buNone/>
              <a:defRPr/>
            </a:pPr>
            <a:r>
              <a:rPr lang="en-US" altLang="en-US" sz="1100" dirty="0">
                <a:latin typeface="Calibri"/>
                <a:cs typeface="Calibri"/>
              </a:rPr>
              <a:t>Every waking hour we are receiving an update on the tariff front and things can change in the blink of an eye.  For this reason, we are hesitant to provide detailed comments due to the  fluid  nature of tariff negotiations.  We believe that the final tariff rates negotiated will not have a significant negative impact on our economy.  This is not to say  that there will not be some negative impacts, just simply  that, in aggregate, our dynamic and diverse economy which is still heavily service based will be able to adjust to whatever the final tariff levels turn out to be.  Market strength over the past two months seems to suggest the same message.  </a:t>
            </a: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a:cs typeface="Calibri"/>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r>
              <a:rPr lang="en-US" altLang="en-US" sz="200" i="1" dirty="0">
                <a:latin typeface="Calibri"/>
                <a:cs typeface="Calibri"/>
              </a:rPr>
              <a:t>  </a:t>
            </a:r>
            <a:r>
              <a:rPr lang="en-US" altLang="en-US" sz="1100" i="1" dirty="0">
                <a:latin typeface="Calibri"/>
                <a:cs typeface="Calibri"/>
              </a:rPr>
              <a:t>   </a:t>
            </a:r>
          </a:p>
          <a:p>
            <a:pPr marL="0" algn="just">
              <a:spcBef>
                <a:spcPts val="264"/>
              </a:spcBef>
              <a:buNone/>
              <a:defRPr/>
            </a:pPr>
            <a:endParaRPr lang="en-US" altLang="en-US" sz="900" i="1" dirty="0">
              <a:latin typeface="Calibri" panose="020F0502020204030204" pitchFamily="34" charset="0"/>
              <a:cs typeface="Calibri" panose="020F0502020204030204" pitchFamily="34" charset="0"/>
            </a:endParaRPr>
          </a:p>
          <a:p>
            <a:pPr marL="0" algn="just">
              <a:spcBef>
                <a:spcPts val="264"/>
              </a:spcBef>
              <a:buNone/>
              <a:defRPr/>
            </a:pPr>
            <a:r>
              <a:rPr lang="en-US" altLang="en-US" sz="900" i="1" dirty="0">
                <a:latin typeface="Calibri"/>
                <a:cs typeface="Calibri"/>
              </a:rPr>
              <a:t>          </a:t>
            </a:r>
            <a:endParaRPr lang="en-US" altLang="en-US" sz="9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algn="just">
              <a:spcBef>
                <a:spcPts val="264"/>
              </a:spcBef>
              <a:buNone/>
              <a:defRPr/>
            </a:pPr>
            <a:endParaRPr lang="en-US" altLang="en-US" sz="1100" dirty="0">
              <a:latin typeface="Calibri" panose="020F0502020204030204" pitchFamily="34" charset="0"/>
              <a:cs typeface="Calibri" panose="020F0502020204030204" pitchFamily="34" charset="0"/>
            </a:endParaRPr>
          </a:p>
          <a:p>
            <a:pPr marL="0" indent="0" algn="just">
              <a:spcBef>
                <a:spcPts val="197"/>
              </a:spcBef>
              <a:buNone/>
            </a:pPr>
            <a:endParaRPr lang="en-US" altLang="en-US" sz="1100" dirty="0">
              <a:latin typeface="Calibri" panose="020F0502020204030204" pitchFamily="34" charset="0"/>
              <a:cs typeface="Calibri" panose="020F0502020204030204" pitchFamily="34" charset="0"/>
            </a:endParaRPr>
          </a:p>
          <a:p>
            <a:pPr marL="0" indent="0" algn="just">
              <a:spcBef>
                <a:spcPts val="197"/>
              </a:spcBef>
              <a:buNone/>
            </a:pPr>
            <a:endParaRPr lang="en-US" altLang="en-US" sz="1100" dirty="0">
              <a:latin typeface="Calibri" panose="020F0502020204030204" pitchFamily="34" charset="0"/>
              <a:cs typeface="Calibri" panose="020F0502020204030204" pitchFamily="34" charset="0"/>
            </a:endParaRPr>
          </a:p>
          <a:p>
            <a:pPr marL="0" indent="0" algn="just">
              <a:spcBef>
                <a:spcPts val="197"/>
              </a:spcBef>
              <a:buNone/>
            </a:pPr>
            <a:endParaRPr lang="en-US" altLang="en-US" sz="1100" dirty="0">
              <a:latin typeface="Cochin" panose="02000603000000000000" pitchFamily="2" charset="0"/>
            </a:endParaRPr>
          </a:p>
          <a:p>
            <a:pPr marL="0" indent="0" algn="just">
              <a:spcBef>
                <a:spcPts val="197"/>
              </a:spcBef>
              <a:buNone/>
            </a:pPr>
            <a:endParaRPr lang="en-US" altLang="en-US" sz="1100" b="1" dirty="0">
              <a:latin typeface="Cochin" panose="02000603000000000000" pitchFamily="2" charset="0"/>
            </a:endParaRPr>
          </a:p>
          <a:p>
            <a:pPr marL="0" indent="0" algn="just">
              <a:spcBef>
                <a:spcPts val="197"/>
              </a:spcBef>
              <a:buNone/>
            </a:pPr>
            <a:endParaRPr lang="en-US" altLang="en-US" sz="1100" dirty="0">
              <a:latin typeface="Cochin" panose="02000603000000000000" pitchFamily="2" charset="0"/>
            </a:endParaRPr>
          </a:p>
          <a:p>
            <a:pPr marL="0" indent="0" algn="just">
              <a:spcBef>
                <a:spcPts val="197"/>
              </a:spcBef>
              <a:buNone/>
            </a:pPr>
            <a:endParaRPr lang="en-US" altLang="en-US" sz="1100" dirty="0">
              <a:latin typeface="Cochin" panose="02000603000000000000" pitchFamily="2" charset="0"/>
            </a:endParaRPr>
          </a:p>
          <a:p>
            <a:pPr marL="0" indent="0" algn="just">
              <a:spcBef>
                <a:spcPts val="197"/>
              </a:spcBef>
              <a:buNone/>
            </a:pPr>
            <a:endParaRPr lang="en-US" altLang="en-US" sz="1100" dirty="0">
              <a:latin typeface="Cochin" panose="02000603000000000000" pitchFamily="2" charset="0"/>
            </a:endParaRPr>
          </a:p>
          <a:p>
            <a:pPr marL="0" indent="0" algn="just" eaLnBrk="1" hangingPunct="1">
              <a:spcBef>
                <a:spcPts val="197"/>
              </a:spcBef>
              <a:buNone/>
            </a:pPr>
            <a:endParaRPr lang="en-US" altLang="en-US" sz="1100" dirty="0">
              <a:latin typeface="Cochin" panose="02000603000000000000" pitchFamily="2" charset="0"/>
            </a:endParaRPr>
          </a:p>
        </p:txBody>
      </p:sp>
      <p:sp>
        <p:nvSpPr>
          <p:cNvPr id="4140" name="Line 152"/>
          <p:cNvSpPr>
            <a:spLocks noChangeShapeType="1"/>
          </p:cNvSpPr>
          <p:nvPr/>
        </p:nvSpPr>
        <p:spPr bwMode="auto">
          <a:xfrm>
            <a:off x="0" y="762000"/>
            <a:ext cx="6858000" cy="0"/>
          </a:xfrm>
          <a:prstGeom prst="line">
            <a:avLst/>
          </a:prstGeom>
          <a:noFill/>
          <a:ln w="9525">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825" dirty="0"/>
          </a:p>
        </p:txBody>
      </p:sp>
      <p:cxnSp>
        <p:nvCxnSpPr>
          <p:cNvPr id="13" name="Straight Connector 12"/>
          <p:cNvCxnSpPr/>
          <p:nvPr/>
        </p:nvCxnSpPr>
        <p:spPr bwMode="auto">
          <a:xfrm>
            <a:off x="0" y="88392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 Box 47">
            <a:extLst>
              <a:ext uri="{FF2B5EF4-FFF2-40B4-BE49-F238E27FC236}">
                <a16:creationId xmlns:a16="http://schemas.microsoft.com/office/drawing/2014/main" id="{1D30C869-D738-419C-84A0-FB3C81CCB7DF}"/>
              </a:ext>
            </a:extLst>
          </p:cNvPr>
          <p:cNvSpPr txBox="1">
            <a:spLocks noChangeArrowheads="1"/>
          </p:cNvSpPr>
          <p:nvPr/>
        </p:nvSpPr>
        <p:spPr bwMode="auto">
          <a:xfrm>
            <a:off x="69661" y="8882390"/>
            <a:ext cx="671213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tabLst>
                <a:tab pos="4572000" algn="ctr"/>
                <a:tab pos="9026525" algn="r"/>
              </a:tabLst>
              <a:defRPr sz="3200">
                <a:solidFill>
                  <a:schemeClr val="tx1"/>
                </a:solidFill>
                <a:latin typeface="Arial" panose="020B0604020202020204" pitchFamily="34" charset="0"/>
              </a:defRPr>
            </a:lvl1pPr>
            <a:lvl2pPr marL="742950" indent="-285750">
              <a:spcBef>
                <a:spcPct val="20000"/>
              </a:spcBef>
              <a:buChar char="–"/>
              <a:tabLst>
                <a:tab pos="4572000" algn="ctr"/>
                <a:tab pos="9026525" algn="r"/>
              </a:tabLst>
              <a:defRPr sz="2800">
                <a:solidFill>
                  <a:schemeClr val="tx1"/>
                </a:solidFill>
                <a:latin typeface="Arial" panose="020B0604020202020204" pitchFamily="34" charset="0"/>
              </a:defRPr>
            </a:lvl2pPr>
            <a:lvl3pPr marL="1143000" indent="-228600">
              <a:spcBef>
                <a:spcPct val="20000"/>
              </a:spcBef>
              <a:buChar char="•"/>
              <a:tabLst>
                <a:tab pos="4572000" algn="ctr"/>
                <a:tab pos="9026525" algn="r"/>
              </a:tabLst>
              <a:defRPr sz="2400">
                <a:solidFill>
                  <a:schemeClr val="tx1"/>
                </a:solidFill>
                <a:latin typeface="Arial" panose="020B0604020202020204" pitchFamily="34" charset="0"/>
              </a:defRPr>
            </a:lvl3pPr>
            <a:lvl4pPr marL="1600200" indent="-228600">
              <a:spcBef>
                <a:spcPct val="20000"/>
              </a:spcBef>
              <a:buChar char="–"/>
              <a:tabLst>
                <a:tab pos="4572000" algn="ctr"/>
                <a:tab pos="9026525" algn="r"/>
              </a:tabLst>
              <a:defRPr sz="2000">
                <a:solidFill>
                  <a:schemeClr val="tx1"/>
                </a:solidFill>
                <a:latin typeface="Arial" panose="020B0604020202020204" pitchFamily="34" charset="0"/>
              </a:defRPr>
            </a:lvl4pPr>
            <a:lvl5pPr marL="2057400" indent="-228600">
              <a:spcBef>
                <a:spcPct val="20000"/>
              </a:spcBef>
              <a:buChar char="»"/>
              <a:tabLst>
                <a:tab pos="4572000" algn="ctr"/>
                <a:tab pos="9026525" algn="r"/>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9pPr>
          </a:lstStyle>
          <a:p>
            <a:pPr algn="ctr" eaLnBrk="1" hangingPunct="1">
              <a:spcBef>
                <a:spcPct val="0"/>
              </a:spcBef>
              <a:buFontTx/>
              <a:buNone/>
            </a:pPr>
            <a:r>
              <a:rPr lang="en-US" altLang="en-US" sz="1100" b="1" dirty="0">
                <a:latin typeface="Cochin" panose="02000603000000000000" pitchFamily="2" charset="0"/>
              </a:rPr>
              <a:t>www.vestorcapital.com</a:t>
            </a:r>
          </a:p>
        </p:txBody>
      </p:sp>
      <p:pic>
        <p:nvPicPr>
          <p:cNvPr id="3" name="Picture 2">
            <a:extLst>
              <a:ext uri="{FF2B5EF4-FFF2-40B4-BE49-F238E27FC236}">
                <a16:creationId xmlns:a16="http://schemas.microsoft.com/office/drawing/2014/main" id="{581FE2BA-BD8B-F2F9-AE46-575FD6627D66}"/>
              </a:ext>
            </a:extLst>
          </p:cNvPr>
          <p:cNvPicPr>
            <a:picLocks noChangeAspect="1"/>
          </p:cNvPicPr>
          <p:nvPr/>
        </p:nvPicPr>
        <p:blipFill>
          <a:blip r:embed="rId4"/>
          <a:stretch>
            <a:fillRect/>
          </a:stretch>
        </p:blipFill>
        <p:spPr>
          <a:xfrm>
            <a:off x="1462723" y="2846268"/>
            <a:ext cx="3539066" cy="4082492"/>
          </a:xfrm>
          <a:prstGeom prst="rect">
            <a:avLst/>
          </a:prstGeom>
        </p:spPr>
      </p:pic>
    </p:spTree>
    <p:extLst>
      <p:ext uri="{BB962C8B-B14F-4D97-AF65-F5344CB8AC3E}">
        <p14:creationId xmlns:p14="http://schemas.microsoft.com/office/powerpoint/2010/main" val="1174958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5"/>
          <p:cNvSpPr>
            <a:spLocks noGrp="1" noChangeArrowheads="1"/>
          </p:cNvSpPr>
          <p:nvPr>
            <p:ph type="body" sz="half" idx="1"/>
          </p:nvPr>
        </p:nvSpPr>
        <p:spPr>
          <a:xfrm>
            <a:off x="174435" y="838223"/>
            <a:ext cx="6502589" cy="7961790"/>
          </a:xfrm>
        </p:spPr>
        <p:txBody>
          <a:bodyPr vert="horz" lIns="91440" tIns="45720" rIns="91440" bIns="45720" rtlCol="0" anchor="t">
            <a:noAutofit/>
          </a:bodyPr>
          <a:lstStyle/>
          <a:p>
            <a:pPr marL="0" indent="0" algn="just">
              <a:spcBef>
                <a:spcPts val="263"/>
              </a:spcBef>
              <a:buNone/>
            </a:pPr>
            <a:r>
              <a:rPr lang="en-US" altLang="en-US" sz="1300" b="1" dirty="0">
                <a:solidFill>
                  <a:srgbClr val="000000"/>
                </a:solidFill>
                <a:latin typeface="Calibri"/>
                <a:cs typeface="Calibri"/>
              </a:rPr>
              <a:t>Economy</a:t>
            </a:r>
            <a:endParaRPr lang="en-US" altLang="en-US" sz="1300" b="1" dirty="0">
              <a:latin typeface="Calibri"/>
              <a:cs typeface="Calibri"/>
            </a:endParaRPr>
          </a:p>
          <a:p>
            <a:pPr marL="0" indent="0" algn="just">
              <a:spcBef>
                <a:spcPts val="264"/>
              </a:spcBef>
              <a:buNone/>
              <a:defRPr/>
            </a:pPr>
            <a:r>
              <a:rPr lang="en-US" altLang="en-US" sz="1100" dirty="0">
                <a:latin typeface="Calibri"/>
                <a:cs typeface="Calibri"/>
              </a:rPr>
              <a:t>The bar chart below highlights how our economy has changed over the past 40 years.  Expansions have lasted much longer illustrating that our economy is much less volatile due to better inventory tracking and growth in services vs. goods.  We believe that this improved consistency does support higher equity valuations.  We view the U.S. economy as a giant tanker on the water that takes a long while to turn as opposed to a speed boat that can turn on a dime.  This  is not to suggest that the business cycle is dead, just that recessions are an infrequent interruption to long-term growth.  We speculate that with the aging of America and shortage of workers due to low birth rates, the business cycle may elongate even more in future years.   </a:t>
            </a: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tabLst>
                <a:tab pos="1714500" algn="l"/>
              </a:tabLst>
              <a:defRPr/>
            </a:pPr>
            <a:r>
              <a:rPr lang="en-US" altLang="en-US" sz="1100" i="1" dirty="0">
                <a:latin typeface="Calibri"/>
                <a:cs typeface="Calibri"/>
              </a:rPr>
              <a:t>                </a:t>
            </a:r>
          </a:p>
          <a:p>
            <a:pPr marL="0" indent="0" algn="just">
              <a:spcBef>
                <a:spcPts val="264"/>
              </a:spcBef>
              <a:buNone/>
              <a:defRPr/>
            </a:pPr>
            <a:r>
              <a:rPr lang="en-US" altLang="en-US" sz="1100" i="1" dirty="0">
                <a:latin typeface="Calibri"/>
                <a:cs typeface="Calibri"/>
              </a:rPr>
              <a:t>       </a:t>
            </a:r>
          </a:p>
          <a:p>
            <a:pPr marL="0" indent="0" algn="just">
              <a:spcBef>
                <a:spcPts val="264"/>
              </a:spcBef>
              <a:buNone/>
              <a:defRPr/>
            </a:pPr>
            <a:r>
              <a:rPr lang="en-US" altLang="en-US" sz="1100" i="1" dirty="0">
                <a:latin typeface="Calibri"/>
                <a:cs typeface="Calibri"/>
              </a:rPr>
              <a:t>     </a:t>
            </a:r>
          </a:p>
          <a:p>
            <a:pPr marL="0" indent="0" algn="just">
              <a:spcBef>
                <a:spcPts val="264"/>
              </a:spcBef>
              <a:buNone/>
              <a:defRPr/>
            </a:pPr>
            <a:endParaRPr lang="en-US" altLang="en-US" sz="1100" i="1" dirty="0">
              <a:latin typeface="Calibri"/>
              <a:cs typeface="Calibri"/>
            </a:endParaRPr>
          </a:p>
          <a:p>
            <a:pPr marL="0" indent="0" algn="just">
              <a:spcBef>
                <a:spcPts val="264"/>
              </a:spcBef>
              <a:buNone/>
              <a:defRPr/>
            </a:pPr>
            <a:r>
              <a:rPr lang="en-US" altLang="en-US" sz="1100" i="1" dirty="0">
                <a:latin typeface="Calibri"/>
                <a:cs typeface="Calibri"/>
              </a:rPr>
              <a:t>                                                          Source: JPMorgan Guide to the Markets 6/30/2025</a:t>
            </a:r>
            <a:endParaRPr lang="en-US" altLang="en-US" sz="1100" i="1" dirty="0">
              <a:latin typeface="Calibri" panose="020F0502020204030204" pitchFamily="34" charset="0"/>
              <a:cs typeface="Calibri" panose="020F0502020204030204" pitchFamily="34" charset="0"/>
            </a:endParaRPr>
          </a:p>
          <a:p>
            <a:pPr marL="0" marR="0" lvl="0" indent="0" algn="just" defTabSz="685800" rtl="0" eaLnBrk="1" fontAlgn="auto" latinLnBrk="0" hangingPunct="1">
              <a:lnSpc>
                <a:spcPct val="90000"/>
              </a:lnSpc>
              <a:spcBef>
                <a:spcPts val="263"/>
              </a:spcBef>
              <a:spcAft>
                <a:spcPts val="0"/>
              </a:spcAft>
              <a:buClrTx/>
              <a:buSzTx/>
              <a:buFont typeface="Arial" panose="020B0604020202020204" pitchFamily="34" charset="0"/>
              <a:buNone/>
              <a:tabLst/>
              <a:defRPr/>
            </a:pPr>
            <a:endParaRPr kumimoji="0" lang="en-US" altLang="en-US" sz="1300" b="1" i="0" u="none" strike="noStrike" kern="1200" cap="none" spc="0" normalizeH="0" baseline="0" noProof="0" dirty="0">
              <a:ln>
                <a:noFill/>
              </a:ln>
              <a:solidFill>
                <a:srgbClr val="000000"/>
              </a:solidFill>
              <a:effectLst/>
              <a:uLnTx/>
              <a:uFillTx/>
              <a:latin typeface="Calibri"/>
              <a:ea typeface="+mn-ea"/>
              <a:cs typeface="Calibri"/>
            </a:endParaRPr>
          </a:p>
          <a:p>
            <a:pPr marL="0" marR="0" lvl="0" indent="0" algn="just" defTabSz="685800" rtl="0" eaLnBrk="1" fontAlgn="auto" latinLnBrk="0" hangingPunct="1">
              <a:lnSpc>
                <a:spcPct val="90000"/>
              </a:lnSpc>
              <a:spcBef>
                <a:spcPts val="263"/>
              </a:spcBef>
              <a:spcAft>
                <a:spcPts val="0"/>
              </a:spcAft>
              <a:buClrTx/>
              <a:buSzTx/>
              <a:buFont typeface="Arial" panose="020B0604020202020204" pitchFamily="34" charset="0"/>
              <a:buNone/>
              <a:tabLst/>
              <a:defRPr/>
            </a:pPr>
            <a:r>
              <a:rPr kumimoji="0" lang="en-US" altLang="en-US" sz="1300" b="1" i="0" u="none" strike="noStrike" kern="1200" cap="none" spc="0" normalizeH="0" baseline="0" noProof="0" dirty="0">
                <a:ln>
                  <a:noFill/>
                </a:ln>
                <a:solidFill>
                  <a:srgbClr val="000000"/>
                </a:solidFill>
                <a:effectLst/>
                <a:uLnTx/>
                <a:uFillTx/>
                <a:latin typeface="Calibri"/>
                <a:ea typeface="+mn-ea"/>
                <a:cs typeface="Calibri"/>
              </a:rPr>
              <a:t>Inflation, Interest Rates &amp; Fixed Income</a:t>
            </a:r>
            <a:endParaRPr kumimoji="0" lang="en-US" altLang="en-US" sz="1300" b="1" i="0" u="none" strike="noStrike" kern="1200" cap="none" spc="0" normalizeH="0" baseline="0" noProof="0" dirty="0">
              <a:ln>
                <a:noFill/>
              </a:ln>
              <a:solidFill>
                <a:prstClr val="black"/>
              </a:solidFill>
              <a:effectLst/>
              <a:uLnTx/>
              <a:uFillTx/>
              <a:latin typeface="Calibri"/>
              <a:ea typeface="+mn-ea"/>
              <a:cs typeface="Calibri"/>
            </a:endParaRPr>
          </a:p>
          <a:p>
            <a:pPr marL="0" indent="0" algn="just">
              <a:spcBef>
                <a:spcPts val="264"/>
              </a:spcBef>
              <a:buNone/>
              <a:defRPr/>
            </a:pPr>
            <a:r>
              <a:rPr lang="en-US" altLang="en-US" sz="1100" dirty="0">
                <a:latin typeface="Calibri"/>
                <a:cs typeface="Calibri"/>
              </a:rPr>
              <a:t>Inflation levels have not accelerated the past few months despite higher tariffs.  Of course, tariff levels were paused at 10% for most countries after the initial tariff sticker shock as the president extended the tariff negotiating periods.  Final negotiated tariff levels will likely rise to levels above 10%, but  below the initially published tariff rates.  The impact on inflation is uncertain although we believe that the ultimate cost to the consumer will likely be less than feared.  </a:t>
            </a:r>
          </a:p>
          <a:p>
            <a:pPr marL="0" indent="0" algn="just">
              <a:spcBef>
                <a:spcPts val="264"/>
              </a:spcBef>
              <a:buNone/>
              <a:defRPr/>
            </a:pPr>
            <a:endParaRPr lang="en-US" altLang="en-US" sz="1100" dirty="0">
              <a:latin typeface="Calibri"/>
              <a:cs typeface="Calibri"/>
            </a:endParaRPr>
          </a:p>
          <a:p>
            <a:pPr marL="0" indent="0" algn="just">
              <a:spcBef>
                <a:spcPts val="264"/>
              </a:spcBef>
              <a:buNone/>
              <a:defRPr/>
            </a:pPr>
            <a:r>
              <a:rPr lang="en-US" altLang="en-US" sz="1100" dirty="0">
                <a:latin typeface="Calibri"/>
                <a:cs typeface="Calibri"/>
              </a:rPr>
              <a:t>Due to generally strong economic and employment figures the FOMC under chairman Powell have been hesitant to lower interest rates.  We expect this to continue unless employment weakens significantly.  The current level of interest rates is higher than inflation indicating that monetary policy is restrictive.  Intermediate to long-term interest rates have fluctuated over the past few months, but are generally lower for the year.  This has provided a nice backdrop for bond returns.  If inflation remains in the 2-3% channel we would expect bond prices to fluctuate, but not move materially.  However, if Inflation levels begin to rise, we would expect some pressure on bond prices.  Conversely, lower inflation readings would be a positive catalyst for bond prices.</a:t>
            </a: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defRPr/>
            </a:pPr>
            <a:endParaRPr lang="en-US" altLang="en-US" sz="1100" i="1" dirty="0">
              <a:latin typeface="Calibri" panose="020F0502020204030204" pitchFamily="34" charset="0"/>
              <a:cs typeface="Calibri" panose="020F0502020204030204" pitchFamily="34" charset="0"/>
            </a:endParaRPr>
          </a:p>
          <a:p>
            <a:pPr marL="0" indent="0" algn="just">
              <a:spcBef>
                <a:spcPts val="264"/>
              </a:spcBef>
              <a:buNone/>
              <a:defRPr/>
            </a:pPr>
            <a:r>
              <a:rPr lang="en-US" altLang="en-US" sz="1100" i="1" dirty="0">
                <a:latin typeface="Calibri"/>
                <a:cs typeface="Calibri"/>
              </a:rPr>
              <a:t>           </a:t>
            </a:r>
            <a:endParaRPr lang="en-US" altLang="en-US" sz="1100" dirty="0">
              <a:latin typeface="Calibri" panose="020F0502020204030204" pitchFamily="34" charset="0"/>
              <a:cs typeface="Calibri" panose="020F0502020204030204" pitchFamily="34" charset="0"/>
            </a:endParaRPr>
          </a:p>
        </p:txBody>
      </p:sp>
      <p:pic>
        <p:nvPicPr>
          <p:cNvPr id="4" name="Picture 3" descr="A picture containing drawing&#10;&#10;Description automatically generated">
            <a:extLst>
              <a:ext uri="{FF2B5EF4-FFF2-40B4-BE49-F238E27FC236}">
                <a16:creationId xmlns:a16="http://schemas.microsoft.com/office/drawing/2014/main" id="{C5FD6D00-44F8-45D9-9DB1-129BEACA09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44" y="76199"/>
            <a:ext cx="2738358" cy="609579"/>
          </a:xfrm>
          <a:prstGeom prst="rect">
            <a:avLst/>
          </a:prstGeom>
        </p:spPr>
      </p:pic>
      <p:sp>
        <p:nvSpPr>
          <p:cNvPr id="4140" name="Line 152"/>
          <p:cNvSpPr>
            <a:spLocks noChangeShapeType="1"/>
          </p:cNvSpPr>
          <p:nvPr/>
        </p:nvSpPr>
        <p:spPr bwMode="auto">
          <a:xfrm>
            <a:off x="0" y="762000"/>
            <a:ext cx="6858000" cy="0"/>
          </a:xfrm>
          <a:prstGeom prst="line">
            <a:avLst/>
          </a:prstGeom>
          <a:noFill/>
          <a:ln w="9525">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825" dirty="0"/>
          </a:p>
        </p:txBody>
      </p:sp>
      <p:cxnSp>
        <p:nvCxnSpPr>
          <p:cNvPr id="13" name="Straight Connector 12"/>
          <p:cNvCxnSpPr/>
          <p:nvPr/>
        </p:nvCxnSpPr>
        <p:spPr bwMode="auto">
          <a:xfrm>
            <a:off x="0" y="88392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 Box 47">
            <a:extLst>
              <a:ext uri="{FF2B5EF4-FFF2-40B4-BE49-F238E27FC236}">
                <a16:creationId xmlns:a16="http://schemas.microsoft.com/office/drawing/2014/main" id="{4BD5DDEF-72DF-41FC-B614-7B35FA4BE940}"/>
              </a:ext>
            </a:extLst>
          </p:cNvPr>
          <p:cNvSpPr txBox="1">
            <a:spLocks noChangeArrowheads="1"/>
          </p:cNvSpPr>
          <p:nvPr/>
        </p:nvSpPr>
        <p:spPr bwMode="auto">
          <a:xfrm>
            <a:off x="69661" y="8882390"/>
            <a:ext cx="6712139"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tabLst>
                <a:tab pos="4572000" algn="ctr"/>
                <a:tab pos="9026525" algn="r"/>
              </a:tabLst>
              <a:defRPr sz="3200">
                <a:solidFill>
                  <a:schemeClr val="tx1"/>
                </a:solidFill>
                <a:latin typeface="Arial" panose="020B0604020202020204" pitchFamily="34" charset="0"/>
              </a:defRPr>
            </a:lvl1pPr>
            <a:lvl2pPr marL="742950" indent="-285750">
              <a:spcBef>
                <a:spcPct val="20000"/>
              </a:spcBef>
              <a:buChar char="–"/>
              <a:tabLst>
                <a:tab pos="4572000" algn="ctr"/>
                <a:tab pos="9026525" algn="r"/>
              </a:tabLst>
              <a:defRPr sz="2800">
                <a:solidFill>
                  <a:schemeClr val="tx1"/>
                </a:solidFill>
                <a:latin typeface="Arial" panose="020B0604020202020204" pitchFamily="34" charset="0"/>
              </a:defRPr>
            </a:lvl2pPr>
            <a:lvl3pPr marL="1143000" indent="-228600">
              <a:spcBef>
                <a:spcPct val="20000"/>
              </a:spcBef>
              <a:buChar char="•"/>
              <a:tabLst>
                <a:tab pos="4572000" algn="ctr"/>
                <a:tab pos="9026525" algn="r"/>
              </a:tabLst>
              <a:defRPr sz="2400">
                <a:solidFill>
                  <a:schemeClr val="tx1"/>
                </a:solidFill>
                <a:latin typeface="Arial" panose="020B0604020202020204" pitchFamily="34" charset="0"/>
              </a:defRPr>
            </a:lvl3pPr>
            <a:lvl4pPr marL="1600200" indent="-228600">
              <a:spcBef>
                <a:spcPct val="20000"/>
              </a:spcBef>
              <a:buChar char="–"/>
              <a:tabLst>
                <a:tab pos="4572000" algn="ctr"/>
                <a:tab pos="9026525" algn="r"/>
              </a:tabLst>
              <a:defRPr sz="2000">
                <a:solidFill>
                  <a:schemeClr val="tx1"/>
                </a:solidFill>
                <a:latin typeface="Arial" panose="020B0604020202020204" pitchFamily="34" charset="0"/>
              </a:defRPr>
            </a:lvl4pPr>
            <a:lvl5pPr marL="2057400" indent="-228600">
              <a:spcBef>
                <a:spcPct val="20000"/>
              </a:spcBef>
              <a:buChar char="»"/>
              <a:tabLst>
                <a:tab pos="4572000" algn="ctr"/>
                <a:tab pos="9026525" algn="r"/>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0" algn="ctr"/>
                <a:tab pos="9026525" algn="r"/>
              </a:tabLst>
              <a:defRPr sz="2000">
                <a:solidFill>
                  <a:schemeClr val="tx1"/>
                </a:solidFill>
                <a:latin typeface="Arial" panose="020B0604020202020204" pitchFamily="34" charset="0"/>
              </a:defRPr>
            </a:lvl9pPr>
          </a:lstStyle>
          <a:p>
            <a:pPr algn="ctr" eaLnBrk="1" hangingPunct="1">
              <a:spcBef>
                <a:spcPct val="0"/>
              </a:spcBef>
              <a:buFontTx/>
              <a:buNone/>
            </a:pPr>
            <a:r>
              <a:rPr lang="en-US" altLang="en-US" sz="1100" b="1" dirty="0">
                <a:latin typeface="Cochin" panose="02000603000000000000" pitchFamily="2" charset="0"/>
              </a:rPr>
              <a:t>www.vestorcapital.com</a:t>
            </a:r>
          </a:p>
        </p:txBody>
      </p:sp>
      <p:pic>
        <p:nvPicPr>
          <p:cNvPr id="3" name="Picture 2">
            <a:extLst>
              <a:ext uri="{FF2B5EF4-FFF2-40B4-BE49-F238E27FC236}">
                <a16:creationId xmlns:a16="http://schemas.microsoft.com/office/drawing/2014/main" id="{E9D965C3-237C-3CC5-AAFF-1848EA6664A8}"/>
              </a:ext>
            </a:extLst>
          </p:cNvPr>
          <p:cNvPicPr>
            <a:picLocks noChangeAspect="1"/>
          </p:cNvPicPr>
          <p:nvPr/>
        </p:nvPicPr>
        <p:blipFill>
          <a:blip r:embed="rId4"/>
          <a:stretch>
            <a:fillRect/>
          </a:stretch>
        </p:blipFill>
        <p:spPr>
          <a:xfrm>
            <a:off x="2031886" y="2277535"/>
            <a:ext cx="2170136" cy="3581606"/>
          </a:xfrm>
          <a:prstGeom prst="rect">
            <a:avLst/>
          </a:prstGeom>
        </p:spPr>
      </p:pic>
    </p:spTree>
    <p:extLst>
      <p:ext uri="{BB962C8B-B14F-4D97-AF65-F5344CB8AC3E}">
        <p14:creationId xmlns:p14="http://schemas.microsoft.com/office/powerpoint/2010/main" val="2008460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5FD6D00-44F8-45D9-9DB1-129BEACA09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44" y="76199"/>
            <a:ext cx="2738358" cy="609579"/>
          </a:xfrm>
          <a:prstGeom prst="rect">
            <a:avLst/>
          </a:prstGeom>
        </p:spPr>
      </p:pic>
      <p:sp>
        <p:nvSpPr>
          <p:cNvPr id="4099" name="Rectangle 5"/>
          <p:cNvSpPr>
            <a:spLocks noGrp="1" noChangeArrowheads="1"/>
          </p:cNvSpPr>
          <p:nvPr>
            <p:ph type="body" sz="half" idx="1"/>
          </p:nvPr>
        </p:nvSpPr>
        <p:spPr>
          <a:xfrm>
            <a:off x="63405" y="792541"/>
            <a:ext cx="6731189" cy="7199813"/>
          </a:xfrm>
        </p:spPr>
        <p:txBody>
          <a:bodyPr vert="horz" lIns="91440" tIns="45720" rIns="91440" bIns="45720" rtlCol="0" anchor="t">
            <a:noAutofit/>
          </a:bodyPr>
          <a:lstStyle/>
          <a:p>
            <a:pPr marL="0" indent="0" algn="just">
              <a:spcBef>
                <a:spcPts val="263"/>
              </a:spcBef>
              <a:buNone/>
            </a:pPr>
            <a:endParaRPr lang="en-US" altLang="en-US" sz="1100" i="1" dirty="0">
              <a:latin typeface="Calibri" panose="020F0502020204030204" pitchFamily="34" charset="0"/>
              <a:cs typeface="Calibri" panose="020F0502020204030204" pitchFamily="34" charset="0"/>
            </a:endParaRPr>
          </a:p>
          <a:p>
            <a:pPr marL="0" indent="0" algn="just">
              <a:spcBef>
                <a:spcPts val="263"/>
              </a:spcBef>
              <a:buNone/>
            </a:pPr>
            <a:r>
              <a:rPr lang="en-US" altLang="en-US" sz="1300" b="1" dirty="0">
                <a:latin typeface="Calibri"/>
                <a:cs typeface="Calibri"/>
              </a:rPr>
              <a:t>“Big Beautiful Bill”</a:t>
            </a:r>
          </a:p>
          <a:p>
            <a:pPr marL="0" indent="0" algn="just">
              <a:spcBef>
                <a:spcPts val="263"/>
              </a:spcBef>
              <a:buNone/>
            </a:pPr>
            <a:r>
              <a:rPr lang="en-US" sz="1100" dirty="0">
                <a:latin typeface="Calibri"/>
                <a:cs typeface="Calibri"/>
              </a:rPr>
              <a:t>President Trump recently signed the new budget bill which has something for everyone.  While there is a concern over the impact the spending plan may have on our budget deficit, we would note that previous budget bills have similarly added to our growing deficit.  While we are not trilled with the limited progress made </a:t>
            </a:r>
            <a:r>
              <a:rPr lang="en-US" sz="1100">
                <a:latin typeface="Calibri"/>
                <a:cs typeface="Calibri"/>
              </a:rPr>
              <a:t>toward balancing the budget, </a:t>
            </a:r>
            <a:r>
              <a:rPr lang="en-US" sz="1100" dirty="0">
                <a:latin typeface="Calibri"/>
                <a:cs typeface="Calibri"/>
              </a:rPr>
              <a:t>we are pragmatic in acknowledging that neither political party has the will to make the hard choices and are resigned to this issue continuing.  We do not believe that our deficit spending will have a negative impact on equity or bond prices over the short to medium-term as there is growing market apathy toward long-term fiscal issues.  </a:t>
            </a:r>
            <a:endParaRPr lang="en-US" altLang="en-US" sz="1100" b="1" dirty="0">
              <a:latin typeface="Calibri"/>
              <a:cs typeface="Calibri"/>
            </a:endParaRPr>
          </a:p>
          <a:p>
            <a:pPr marL="0" indent="0" algn="just">
              <a:spcBef>
                <a:spcPts val="263"/>
              </a:spcBef>
              <a:buNone/>
            </a:pPr>
            <a:endParaRPr lang="en-US" altLang="en-US" sz="1300" b="1" dirty="0">
              <a:latin typeface="Calibri"/>
              <a:cs typeface="Calibri"/>
            </a:endParaRPr>
          </a:p>
          <a:p>
            <a:pPr marL="0" indent="0" algn="just">
              <a:spcBef>
                <a:spcPts val="263"/>
              </a:spcBef>
              <a:buNone/>
            </a:pPr>
            <a:r>
              <a:rPr lang="en-US" altLang="en-US" sz="1300" b="1" dirty="0">
                <a:latin typeface="Calibri"/>
                <a:cs typeface="Calibri"/>
              </a:rPr>
              <a:t>Summary </a:t>
            </a:r>
          </a:p>
          <a:p>
            <a:pPr marL="0" indent="0" algn="just">
              <a:spcBef>
                <a:spcPts val="263"/>
              </a:spcBef>
              <a:buNone/>
            </a:pPr>
            <a:r>
              <a:rPr lang="en-US" sz="1100" dirty="0">
                <a:latin typeface="Calibri"/>
                <a:cs typeface="Calibri"/>
              </a:rPr>
              <a:t>The chart below highlights that over time, equities have generated attractive long-term returns.  As expected, bonds provide lower returns but provide income and portfolio stabilization during times of market stress.  Cash has been a drag on purchasing power and has not covered inflation.  Alternative asset classes such as infrastructure, private credit and equity are just a few of the class better known as “alternative investments” which are now being made more accessible to individual investors and provide a nice compliment to a traditional stock and bond portfolio.  The number of investment choices continues to expand and be made available providing additional diversification options.  Despite all the worries that accompany investing, long-term financial success requires patience and discipline to navigate all the curveballs thrown at investors.  Enjoy your summer and let us navigate the markets.  Thanks for your trust in us!</a:t>
            </a: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endParaRPr lang="en-US" sz="1100" dirty="0">
              <a:latin typeface="Calibri"/>
              <a:cs typeface="Calibri"/>
            </a:endParaRPr>
          </a:p>
          <a:p>
            <a:pPr marL="0" indent="0" algn="just">
              <a:spcBef>
                <a:spcPts val="263"/>
              </a:spcBef>
              <a:buNone/>
            </a:pPr>
            <a:r>
              <a:rPr lang="en-US" altLang="en-US" sz="1100" i="1" dirty="0">
                <a:latin typeface="Calibri"/>
                <a:cs typeface="Calibri"/>
              </a:rPr>
              <a:t>                        </a:t>
            </a:r>
          </a:p>
          <a:p>
            <a:pPr marL="0" indent="0" algn="just">
              <a:spcBef>
                <a:spcPts val="263"/>
              </a:spcBef>
              <a:buNone/>
            </a:pPr>
            <a:r>
              <a:rPr lang="en-US" altLang="en-US" sz="1100" i="1" dirty="0">
                <a:latin typeface="Calibri"/>
                <a:cs typeface="Calibri"/>
              </a:rPr>
              <a:t>	</a:t>
            </a:r>
          </a:p>
          <a:p>
            <a:pPr marL="0" indent="0" algn="just">
              <a:spcBef>
                <a:spcPts val="263"/>
              </a:spcBef>
              <a:buNone/>
            </a:pPr>
            <a:r>
              <a:rPr lang="en-US" altLang="en-US" sz="1100" i="1" dirty="0">
                <a:latin typeface="Calibri"/>
                <a:cs typeface="Calibri"/>
              </a:rPr>
              <a:t>                            Source: JPMorgan Guide to the Markets 6/30/2025  </a:t>
            </a:r>
          </a:p>
          <a:p>
            <a:pPr marL="0" indent="0" algn="just">
              <a:spcBef>
                <a:spcPts val="263"/>
              </a:spcBef>
              <a:buNone/>
            </a:pPr>
            <a:r>
              <a:rPr lang="en-US" altLang="en-US" sz="1100" i="1" dirty="0">
                <a:latin typeface="Calibri"/>
                <a:cs typeface="Calibri"/>
              </a:rPr>
              <a:t>                </a:t>
            </a:r>
            <a:endParaRPr lang="en-US" sz="1100" dirty="0">
              <a:latin typeface="Calibri"/>
              <a:cs typeface="Calibri"/>
            </a:endParaRPr>
          </a:p>
          <a:p>
            <a:pPr marL="0" indent="0" algn="just">
              <a:spcBef>
                <a:spcPts val="263"/>
              </a:spcBef>
              <a:buNone/>
            </a:pPr>
            <a:endParaRPr lang="en-US" sz="1100" dirty="0">
              <a:latin typeface="Calibri"/>
              <a:cs typeface="Calibri"/>
            </a:endParaRPr>
          </a:p>
        </p:txBody>
      </p:sp>
      <p:sp>
        <p:nvSpPr>
          <p:cNvPr id="4140" name="Line 152"/>
          <p:cNvSpPr>
            <a:spLocks noChangeShapeType="1"/>
          </p:cNvSpPr>
          <p:nvPr/>
        </p:nvSpPr>
        <p:spPr bwMode="auto">
          <a:xfrm>
            <a:off x="0" y="762000"/>
            <a:ext cx="6858000" cy="0"/>
          </a:xfrm>
          <a:prstGeom prst="line">
            <a:avLst/>
          </a:prstGeom>
          <a:noFill/>
          <a:ln w="9525">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825" dirty="0"/>
          </a:p>
        </p:txBody>
      </p:sp>
      <p:cxnSp>
        <p:nvCxnSpPr>
          <p:cNvPr id="13" name="Straight Connector 12"/>
          <p:cNvCxnSpPr/>
          <p:nvPr/>
        </p:nvCxnSpPr>
        <p:spPr bwMode="auto">
          <a:xfrm>
            <a:off x="0" y="88392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Box 11">
            <a:extLst>
              <a:ext uri="{FF2B5EF4-FFF2-40B4-BE49-F238E27FC236}">
                <a16:creationId xmlns:a16="http://schemas.microsoft.com/office/drawing/2014/main" id="{8A7797B9-7101-46F6-AAE2-4348C3592918}"/>
              </a:ext>
            </a:extLst>
          </p:cNvPr>
          <p:cNvSpPr txBox="1">
            <a:spLocks noChangeArrowheads="1"/>
          </p:cNvSpPr>
          <p:nvPr/>
        </p:nvSpPr>
        <p:spPr bwMode="auto">
          <a:xfrm>
            <a:off x="152400" y="7239000"/>
            <a:ext cx="6553200" cy="15696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0"/>
              </a:spcBef>
              <a:defRPr>
                <a:solidFill>
                  <a:schemeClr val="tx1"/>
                </a:solidFill>
                <a:latin typeface="Arial" panose="020B0604020202020204" pitchFamily="34" charset="0"/>
              </a:defRPr>
            </a:lvl1pPr>
            <a:lvl2pPr marL="742950" indent="-285750" eaLnBrk="0" hangingPunct="0">
              <a:spcBef>
                <a:spcPct val="0"/>
              </a:spcBef>
              <a:defRPr>
                <a:solidFill>
                  <a:schemeClr val="tx1"/>
                </a:solidFill>
                <a:latin typeface="Arial" panose="020B0604020202020204" pitchFamily="34" charset="0"/>
              </a:defRPr>
            </a:lvl2pPr>
            <a:lvl3pPr marL="1143000" indent="-228600" eaLnBrk="0" hangingPunct="0">
              <a:spcBef>
                <a:spcPct val="0"/>
              </a:spcBef>
              <a:defRPr>
                <a:solidFill>
                  <a:schemeClr val="tx1"/>
                </a:solidFill>
                <a:latin typeface="Arial" panose="020B0604020202020204" pitchFamily="34" charset="0"/>
              </a:defRPr>
            </a:lvl3pPr>
            <a:lvl4pPr marL="1600200" indent="-228600" eaLnBrk="0" hangingPunct="0">
              <a:spcBef>
                <a:spcPct val="0"/>
              </a:spcBef>
              <a:defRPr>
                <a:solidFill>
                  <a:schemeClr val="tx1"/>
                </a:solidFill>
                <a:latin typeface="Arial" panose="020B0604020202020204" pitchFamily="34" charset="0"/>
              </a:defRPr>
            </a:lvl4pPr>
            <a:lvl5pPr marL="2057400" indent="-228600" eaLnBrk="0" hangingPunct="0">
              <a:spcBef>
                <a:spcPct val="0"/>
              </a:spcBef>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spcBef>
                <a:spcPts val="0"/>
              </a:spcBef>
              <a:spcAft>
                <a:spcPts val="0"/>
              </a:spcAft>
            </a:pPr>
            <a:r>
              <a:rPr lang="en-US" sz="800" i="1" dirty="0">
                <a:effectLst/>
                <a:latin typeface="Calibri" panose="020F0502020204030204" pitchFamily="34" charset="0"/>
                <a:ea typeface="Calibri" panose="020F0502020204030204" pitchFamily="34" charset="0"/>
              </a:rPr>
              <a:t>This article contains general information and should not be construed as an offer, solicitation, or recommendation with respect to any transaction. Readers of this document are not to view its content as creating an advisory relationship or as providing investment advice, legal advice or tax advice.</a:t>
            </a:r>
          </a:p>
          <a:p>
            <a:pPr marL="0" marR="0">
              <a:spcBef>
                <a:spcPts val="0"/>
              </a:spcBef>
              <a:spcAft>
                <a:spcPts val="0"/>
              </a:spcAft>
            </a:pPr>
            <a:endParaRPr lang="en-US" sz="800" i="1" dirty="0">
              <a:latin typeface="Calibri" panose="020F0502020204030204" pitchFamily="34" charset="0"/>
              <a:ea typeface="Calibri" panose="020F0502020204030204" pitchFamily="34" charset="0"/>
            </a:endParaRPr>
          </a:p>
          <a:p>
            <a:pPr>
              <a:spcBef>
                <a:spcPts val="0"/>
              </a:spcBef>
            </a:pPr>
            <a:r>
              <a:rPr lang="en-US" sz="800" i="1" dirty="0">
                <a:effectLst/>
                <a:latin typeface="Calibri" panose="020F0502020204030204" pitchFamily="34" charset="0"/>
                <a:ea typeface="Calibri" panose="020F0502020204030204" pitchFamily="34" charset="0"/>
              </a:rPr>
              <a:t>Forward-looking statements and assumptions are Vestor Capital’s current estimates or expectations of future events or future results.  There is no guarantee that the views and opinions expressed in this article will come to pass, and inherent risks and uncertainties in the market and current conditions could cause actual events and results to differ materially from our predictions and expectations. </a:t>
            </a:r>
            <a:endParaRPr lang="en-US" sz="800" dirty="0">
              <a:effectLst/>
              <a:latin typeface="Calibri" panose="020F0502020204030204" pitchFamily="34" charset="0"/>
              <a:ea typeface="Calibri" panose="020F0502020204030204" pitchFamily="34" charset="0"/>
            </a:endParaRPr>
          </a:p>
          <a:p>
            <a:pPr marL="0" marR="0">
              <a:spcBef>
                <a:spcPts val="0"/>
              </a:spcBef>
              <a:spcAft>
                <a:spcPts val="0"/>
              </a:spcAft>
            </a:pPr>
            <a:endParaRPr lang="en-US" sz="800" dirty="0">
              <a:effectLst/>
              <a:latin typeface="Calibri" panose="020F0502020204030204" pitchFamily="34" charset="0"/>
              <a:ea typeface="Calibri" panose="020F0502020204030204" pitchFamily="34" charset="0"/>
            </a:endParaRPr>
          </a:p>
          <a:p>
            <a:pPr>
              <a:spcBef>
                <a:spcPts val="0"/>
              </a:spcBef>
            </a:pPr>
            <a:r>
              <a:rPr lang="en-US" sz="800" i="1" dirty="0">
                <a:effectLst/>
                <a:latin typeface="Calibri" panose="020F0502020204030204" pitchFamily="34" charset="0"/>
                <a:ea typeface="Calibri" panose="020F0502020204030204" pitchFamily="34" charset="0"/>
              </a:rPr>
              <a:t>Investing involves risk and is not suitable for everyone. Past performance does not guarantee future returns.  Actual results could differ materially from the results indicated by this information.</a:t>
            </a:r>
            <a:endParaRPr lang="en-US" sz="800" dirty="0">
              <a:effectLst/>
              <a:latin typeface="Calibri" panose="020F0502020204030204" pitchFamily="34" charset="0"/>
              <a:ea typeface="Calibri" panose="020F0502020204030204" pitchFamily="34" charset="0"/>
            </a:endParaRPr>
          </a:p>
          <a:p>
            <a:pPr marL="0" marR="0">
              <a:spcBef>
                <a:spcPts val="0"/>
              </a:spcBef>
              <a:spcAft>
                <a:spcPts val="0"/>
              </a:spcAft>
            </a:pPr>
            <a:endParaRPr lang="en-US" sz="800" dirty="0">
              <a:latin typeface="Calibri" panose="020F0502020204030204" pitchFamily="34" charset="0"/>
              <a:ea typeface="Calibri" panose="020F0502020204030204" pitchFamily="34" charset="0"/>
            </a:endParaRPr>
          </a:p>
          <a:p>
            <a:pPr>
              <a:spcBef>
                <a:spcPts val="0"/>
              </a:spcBef>
            </a:pPr>
            <a:r>
              <a:rPr lang="en-US" sz="800" i="1" dirty="0">
                <a:effectLst/>
                <a:latin typeface="Calibri" panose="020F0502020204030204" pitchFamily="34" charset="0"/>
                <a:ea typeface="Calibri" panose="020F0502020204030204" pitchFamily="34" charset="0"/>
              </a:rPr>
              <a:t>Vestor Capital LLC (“Vestor Capital”) is an SEC registered investment adviser with its principal place of business in the State of Illinois.  For more information, including fees and services, email </a:t>
            </a:r>
            <a:r>
              <a:rPr lang="en-US" sz="800" i="1" u="sng" dirty="0">
                <a:solidFill>
                  <a:srgbClr val="0563C1"/>
                </a:solidFill>
                <a:effectLst/>
                <a:latin typeface="Calibri" panose="020F0502020204030204" pitchFamily="34" charset="0"/>
                <a:ea typeface="Calibri" panose="020F0502020204030204" pitchFamily="34" charset="0"/>
                <a:hlinkClick r:id="rId4"/>
              </a:rPr>
              <a:t>vestor@vestorcapital.com</a:t>
            </a:r>
            <a:r>
              <a:rPr lang="en-US" sz="800" i="1" dirty="0">
                <a:effectLst/>
                <a:latin typeface="Calibri" panose="020F0502020204030204" pitchFamily="34" charset="0"/>
                <a:ea typeface="Calibri" panose="020F0502020204030204" pitchFamily="34" charset="0"/>
              </a:rPr>
              <a:t> to request our Form ADV brochure and Client Relationship Summary.</a:t>
            </a:r>
            <a:endParaRPr lang="en-US" sz="800" dirty="0">
              <a:effectLst/>
              <a:latin typeface="Calibri" panose="020F0502020204030204" pitchFamily="34" charset="0"/>
              <a:ea typeface="Calibri" panose="020F0502020204030204" pitchFamily="34" charset="0"/>
            </a:endParaRPr>
          </a:p>
        </p:txBody>
      </p:sp>
      <p:sp>
        <p:nvSpPr>
          <p:cNvPr id="8" name="Text Box 34">
            <a:extLst>
              <a:ext uri="{FF2B5EF4-FFF2-40B4-BE49-F238E27FC236}">
                <a16:creationId xmlns:a16="http://schemas.microsoft.com/office/drawing/2014/main" id="{1646FE8D-DB4B-46B1-B046-064D401371AF}"/>
              </a:ext>
            </a:extLst>
          </p:cNvPr>
          <p:cNvSpPr txBox="1">
            <a:spLocks noChangeArrowheads="1"/>
          </p:cNvSpPr>
          <p:nvPr/>
        </p:nvSpPr>
        <p:spPr bwMode="auto">
          <a:xfrm>
            <a:off x="0" y="8915400"/>
            <a:ext cx="6858000" cy="228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Minion Pro"/>
                <a:ea typeface="MS Minngs"/>
                <a:cs typeface="Times New Roman" panose="02020603050405020304" pitchFamily="18" charset="0"/>
              </a:rPr>
              <a:t>10 S. Riverside Plaza, Suite 1400 ∙ Chicago, IL 60606 ∙ T: 312.641.2400 ∙ F: 312.641.3646</a:t>
            </a:r>
            <a:endParaRPr kumimoji="0" lang="en-US" altLang="en-US" sz="200" b="0" i="0" u="none" strike="noStrike" cap="none" normalizeH="0" baseline="0" dirty="0">
              <a:ln>
                <a:noFill/>
              </a:ln>
              <a:solidFill>
                <a:schemeClr val="tx1"/>
              </a:solidFill>
              <a:effectLst/>
            </a:endParaRPr>
          </a:p>
        </p:txBody>
      </p:sp>
      <p:pic>
        <p:nvPicPr>
          <p:cNvPr id="5" name="Picture 4">
            <a:extLst>
              <a:ext uri="{FF2B5EF4-FFF2-40B4-BE49-F238E27FC236}">
                <a16:creationId xmlns:a16="http://schemas.microsoft.com/office/drawing/2014/main" id="{C7677B4B-EF73-145D-9D5B-1CA43CC4E445}"/>
              </a:ext>
            </a:extLst>
          </p:cNvPr>
          <p:cNvPicPr>
            <a:picLocks noChangeAspect="1"/>
          </p:cNvPicPr>
          <p:nvPr/>
        </p:nvPicPr>
        <p:blipFill>
          <a:blip r:embed="rId5"/>
          <a:stretch>
            <a:fillRect/>
          </a:stretch>
        </p:blipFill>
        <p:spPr>
          <a:xfrm>
            <a:off x="938580" y="4241801"/>
            <a:ext cx="4767953" cy="2641338"/>
          </a:xfrm>
          <a:prstGeom prst="rect">
            <a:avLst/>
          </a:prstGeom>
        </p:spPr>
      </p:pic>
    </p:spTree>
    <p:extLst>
      <p:ext uri="{BB962C8B-B14F-4D97-AF65-F5344CB8AC3E}">
        <p14:creationId xmlns:p14="http://schemas.microsoft.com/office/powerpoint/2010/main" val="1771030096"/>
      </p:ext>
    </p:extLst>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829f12-3207-4bec-be92-d00d076dfbac">
      <Terms xmlns="http://schemas.microsoft.com/office/infopath/2007/PartnerControls"/>
    </lcf76f155ced4ddcb4097134ff3c332f>
    <TaxCatchAll xmlns="985f27e3-d289-46cc-a45a-5c43ff4148a7" xsi:nil="true"/>
    <SharedWithUsers xmlns="985f27e3-d289-46cc-a45a-5c43ff4148a7">
      <UserInfo>
        <DisplayName>Timothy Detloff</DisplayName>
        <AccountId>20</AccountId>
        <AccountType/>
      </UserInfo>
      <UserInfo>
        <DisplayName>John Malusa</DisplayName>
        <AccountId>176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2BBB9818CBB646A2054BAB4A520888" ma:contentTypeVersion="18" ma:contentTypeDescription="Create a new document." ma:contentTypeScope="" ma:versionID="58036558d80464cf74ef30fbabf8f9c2">
  <xsd:schema xmlns:xsd="http://www.w3.org/2001/XMLSchema" xmlns:xs="http://www.w3.org/2001/XMLSchema" xmlns:p="http://schemas.microsoft.com/office/2006/metadata/properties" xmlns:ns2="b9829f12-3207-4bec-be92-d00d076dfbac" xmlns:ns3="985f27e3-d289-46cc-a45a-5c43ff4148a7" targetNamespace="http://schemas.microsoft.com/office/2006/metadata/properties" ma:root="true" ma:fieldsID="39e00e1c739855b1e5f8fc00b9a8f34e" ns2:_="" ns3:_="">
    <xsd:import namespace="b9829f12-3207-4bec-be92-d00d076dfbac"/>
    <xsd:import namespace="985f27e3-d289-46cc-a45a-5c43ff4148a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829f12-3207-4bec-be92-d00d076dfb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f768383-d235-487b-a98d-a78ec32b011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5f27e3-d289-46cc-a45a-5c43ff4148a7"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507bb0e-d4fb-4d29-8cad-f27b0a061867}" ma:internalName="TaxCatchAll" ma:showField="CatchAllData" ma:web="985f27e3-d289-46cc-a45a-5c43ff4148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6D0307-FFD0-4740-8584-00A76ADBF16A}">
  <ds:schemaRefs>
    <ds:schemaRef ds:uri="985f27e3-d289-46cc-a45a-5c43ff4148a7"/>
    <ds:schemaRef ds:uri="b9829f12-3207-4bec-be92-d00d076dfb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0570FB4-A341-403D-A789-BC3CAC7AAA42}">
  <ds:schemaRefs>
    <ds:schemaRef ds:uri="985f27e3-d289-46cc-a45a-5c43ff4148a7"/>
    <ds:schemaRef ds:uri="b9829f12-3207-4bec-be92-d00d076dfba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1BF152A-15DA-4573-A324-3C9E408310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809</TotalTime>
  <Words>1559</Words>
  <Application>Microsoft Office PowerPoint</Application>
  <PresentationFormat>Letter Paper (8.5x11 in)</PresentationFormat>
  <Paragraphs>152</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Cochin</vt:lpstr>
      <vt:lpstr>Minion Pro</vt:lpstr>
      <vt:lpstr>MinionLT-Semibold</vt:lpstr>
      <vt:lpstr>Default Design</vt:lpstr>
      <vt:lpstr>PowerPoint Presentation</vt:lpstr>
      <vt:lpstr>PowerPoint Presentation</vt:lpstr>
      <vt:lpstr>PowerPoint Presentation</vt:lpstr>
      <vt:lpstr>PowerPoint Presentation</vt:lpstr>
    </vt:vector>
  </TitlesOfParts>
  <Company>Vestor Capital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shd</dc:creator>
  <cp:lastModifiedBy>John Malusa</cp:lastModifiedBy>
  <cp:revision>28</cp:revision>
  <cp:lastPrinted>2022-01-11T20:32:32Z</cp:lastPrinted>
  <dcterms:created xsi:type="dcterms:W3CDTF">2014-10-03T15:39:05Z</dcterms:created>
  <dcterms:modified xsi:type="dcterms:W3CDTF">2025-07-08T14:42:36Z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0x010100F22BBB9818CBB646A2054BAB4A520888</vt:lpwstr>
  </property>
  <property fmtid="{D5CDD505-2E9C-101B-9397-08002B2CF9AE}" pid="3" name="Order">
    <vt:r8>311200</vt:r8>
  </property>
  <property fmtid="{D5CDD505-2E9C-101B-9397-08002B2CF9AE}" pid="4" name="MediaServiceImageTags">
    <vt:lpwstr/>
  </property>
</Properties>
</file>